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1097">
          <p15:clr>
            <a:srgbClr val="A4A3A4"/>
          </p15:clr>
        </p15:guide>
        <p15:guide id="9" orient="horz" pos="984">
          <p15:clr>
            <a:srgbClr val="A4A3A4"/>
          </p15:clr>
        </p15:guide>
        <p15:guide id="10" pos="431">
          <p15:clr>
            <a:srgbClr val="A4A3A4"/>
          </p15:clr>
        </p15:guide>
        <p15:guide id="11" pos="4263">
          <p15:clr>
            <a:srgbClr val="A4A3A4"/>
          </p15:clr>
        </p15:guide>
        <p15:guide id="12" orient="horz" pos="575">
          <p15:clr>
            <a:srgbClr val="A4A3A4"/>
          </p15:clr>
        </p15:guide>
        <p15:guide id="13" orient="horz" pos="1210">
          <p15:clr>
            <a:srgbClr val="A4A3A4"/>
          </p15:clr>
        </p15:guide>
        <p15:guide id="14" orient="horz" pos="1868">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0" roundtripDataSignature="AMtx7mgs4LuKxbiwD6qTZgyT6+4iicBN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1097" orient="horz"/>
        <p:guide pos="984" orient="horz"/>
        <p:guide pos="431"/>
        <p:guide pos="4263"/>
        <p:guide pos="575" orient="horz"/>
        <p:guide pos="1210" orient="horz"/>
        <p:guide pos="1868"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 name="Google Shape;3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Antes de visionar estos videos, preguntar y comentar el video de Eric Ries que se dejó como actividad la clase anterior. </a:t>
            </a:r>
            <a:endParaRPr/>
          </a:p>
          <a:p>
            <a:pPr indent="0" lvl="0" marL="0" rtl="0" algn="l">
              <a:spcBef>
                <a:spcPts val="0"/>
              </a:spcBef>
              <a:spcAft>
                <a:spcPts val="0"/>
              </a:spcAft>
              <a:buNone/>
            </a:pPr>
            <a:r>
              <a:rPr lang="es-PE" sz="1600"/>
              <a:t>¿Conocían la metodología? ¿Qué les pareció?</a:t>
            </a:r>
            <a:endParaRPr sz="1600"/>
          </a:p>
          <a:p>
            <a:pPr indent="0" lvl="0" marL="0" rtl="0" algn="l">
              <a:spcBef>
                <a:spcPts val="0"/>
              </a:spcBef>
              <a:spcAft>
                <a:spcPts val="0"/>
              </a:spcAft>
              <a:buNone/>
            </a:pPr>
            <a:r>
              <a:t/>
            </a:r>
            <a:endParaRPr/>
          </a:p>
        </p:txBody>
      </p:sp>
      <p:sp>
        <p:nvSpPr>
          <p:cNvPr id="135" name="Google Shape;13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La hipótesis central de la metodología Lean Startup es que si las compañías startups invierten su tiempo en productos o servicios de construcción iterativa para satisfacer las necesidades de los primeros clientes, pueden reducir los riesgos de mercado y evitar la necesidad de grandes cantidades de financiación inicial o grandes gastos para lanzar un producto.</a:t>
            </a:r>
            <a:endParaRPr sz="1600"/>
          </a:p>
        </p:txBody>
      </p:sp>
      <p:sp>
        <p:nvSpPr>
          <p:cNvPr id="148" name="Google Shape;1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PE" sz="1600"/>
              <a:t>No es una fórmula matemática infalible, sino una filosofía empresarial innovadora que ayuda a los emprendedores a escapar de las trampas del pensamiento empresarial tradicional.</a:t>
            </a:r>
            <a:endParaRPr/>
          </a:p>
          <a:p>
            <a:pPr indent="0" lvl="0" marL="0" rtl="0" algn="l">
              <a:spcBef>
                <a:spcPts val="0"/>
              </a:spcBef>
              <a:spcAft>
                <a:spcPts val="0"/>
              </a:spcAft>
              <a:buNone/>
            </a:pPr>
            <a:r>
              <a:t/>
            </a:r>
            <a:endParaRPr/>
          </a:p>
        </p:txBody>
      </p:sp>
      <p:sp>
        <p:nvSpPr>
          <p:cNvPr id="156" name="Google Shape;15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PE" sz="1600"/>
              <a:t>Es usado para probar rápidamente de manera cuantitativa y cualitativa la respuesta del mercado a un producto o una funcionalidad específica. Probar la hipótesis.</a:t>
            </a:r>
            <a:endParaRPr sz="1600"/>
          </a:p>
          <a:p>
            <a:pPr indent="0" lvl="0" marL="0" rtl="0" algn="l">
              <a:spcBef>
                <a:spcPts val="0"/>
              </a:spcBef>
              <a:spcAft>
                <a:spcPts val="0"/>
              </a:spcAft>
              <a:buNone/>
            </a:pPr>
            <a:r>
              <a:t/>
            </a:r>
            <a:endParaRPr/>
          </a:p>
        </p:txBody>
      </p:sp>
      <p:sp>
        <p:nvSpPr>
          <p:cNvPr id="198" name="Google Shape;19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s-PE" sz="1600"/>
              <a:t>La contabilidad de la innovación </a:t>
            </a:r>
            <a:r>
              <a:rPr lang="es-PE" sz="1600"/>
              <a:t>funciona en tres etapas:</a:t>
            </a:r>
            <a:endParaRPr/>
          </a:p>
          <a:p>
            <a:pPr indent="0" lvl="0" marL="0" rtl="0" algn="l">
              <a:spcBef>
                <a:spcPts val="0"/>
              </a:spcBef>
              <a:spcAft>
                <a:spcPts val="0"/>
              </a:spcAft>
              <a:buNone/>
            </a:pPr>
            <a:r>
              <a:rPr lang="es-PE" sz="1600"/>
              <a:t>La primera consiste en usar un producto mínimo viable para recopilar datos reales sobre en qué punto se encuentra la empresa en el momento actual.</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En segundo lugar, las </a:t>
            </a:r>
            <a:r>
              <a:rPr b="0" i="1" lang="es-PE" sz="1600">
                <a:solidFill>
                  <a:schemeClr val="dk1"/>
                </a:solidFill>
                <a:latin typeface="Calibri"/>
                <a:ea typeface="Calibri"/>
                <a:cs typeface="Calibri"/>
                <a:sym typeface="Calibri"/>
              </a:rPr>
              <a:t>startups</a:t>
            </a:r>
            <a:r>
              <a:rPr b="0" i="0" lang="es-PE" sz="1600">
                <a:solidFill>
                  <a:schemeClr val="dk1"/>
                </a:solidFill>
                <a:latin typeface="Calibri"/>
                <a:ea typeface="Calibri"/>
                <a:cs typeface="Calibri"/>
                <a:sym typeface="Calibri"/>
              </a:rPr>
              <a:t> deben intentar poner a punto el motor de crecimiento para ir desde el punto de partida hasta el ideal.</a:t>
            </a:r>
            <a:endParaRPr/>
          </a:p>
          <a:p>
            <a:pPr indent="0" lvl="0" marL="0" rtl="0" algn="l">
              <a:spcBef>
                <a:spcPts val="0"/>
              </a:spcBef>
              <a:spcAft>
                <a:spcPts val="0"/>
              </a:spcAft>
              <a:buNone/>
            </a:pPr>
            <a:r>
              <a:rPr b="0" i="0" lang="es-PE" sz="1600">
                <a:solidFill>
                  <a:schemeClr val="dk1"/>
                </a:solidFill>
                <a:latin typeface="Calibri"/>
                <a:ea typeface="Calibri"/>
                <a:cs typeface="Calibri"/>
                <a:sym typeface="Calibri"/>
              </a:rPr>
              <a:t>Cuando la </a:t>
            </a:r>
            <a:r>
              <a:rPr b="0" i="1" lang="es-PE" sz="1600">
                <a:solidFill>
                  <a:schemeClr val="dk1"/>
                </a:solidFill>
                <a:latin typeface="Calibri"/>
                <a:ea typeface="Calibri"/>
                <a:cs typeface="Calibri"/>
                <a:sym typeface="Calibri"/>
              </a:rPr>
              <a:t>startup</a:t>
            </a:r>
            <a:r>
              <a:rPr b="0" i="0" lang="es-PE" sz="1600">
                <a:solidFill>
                  <a:schemeClr val="dk1"/>
                </a:solidFill>
                <a:latin typeface="Calibri"/>
                <a:ea typeface="Calibri"/>
                <a:cs typeface="Calibri"/>
                <a:sym typeface="Calibri"/>
              </a:rPr>
              <a:t> haya hecho todos los pequeños cambios y las optimizaciones del producto para moverse del punto de partida hacia el ideal, la empresa llega a un punto de decisión. Este es el tercer paso: pivotar o perseverar.</a:t>
            </a:r>
            <a:endParaRPr sz="1600"/>
          </a:p>
          <a:p>
            <a:pPr indent="0" lvl="0" marL="0" rtl="0" algn="l">
              <a:spcBef>
                <a:spcPts val="0"/>
              </a:spcBef>
              <a:spcAft>
                <a:spcPts val="0"/>
              </a:spcAft>
              <a:buNone/>
            </a:pPr>
            <a:r>
              <a:t/>
            </a:r>
            <a:endParaRPr/>
          </a:p>
        </p:txBody>
      </p:sp>
      <p:sp>
        <p:nvSpPr>
          <p:cNvPr id="208" name="Google Shape;20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i="0" lang="es-PE" sz="1600">
                <a:solidFill>
                  <a:schemeClr val="dk1"/>
                </a:solidFill>
                <a:latin typeface="Calibri"/>
                <a:ea typeface="Calibri"/>
                <a:cs typeface="Calibri"/>
                <a:sym typeface="Calibri"/>
              </a:rPr>
              <a:t>Pivote:</a:t>
            </a:r>
            <a:r>
              <a:rPr b="0" i="0" lang="es-PE" sz="1600">
                <a:solidFill>
                  <a:schemeClr val="dk1"/>
                </a:solidFill>
                <a:latin typeface="Calibri"/>
                <a:ea typeface="Calibri"/>
                <a:cs typeface="Calibri"/>
                <a:sym typeface="Calibri"/>
              </a:rPr>
              <a:t> una corrección estructurada diseñada para probar una nueva hipótesis básica sobre el producto, la estrategia y el motor de crecimiento.</a:t>
            </a:r>
            <a:endParaRPr sz="1600"/>
          </a:p>
        </p:txBody>
      </p:sp>
      <p:sp>
        <p:nvSpPr>
          <p:cNvPr id="216" name="Google Shape;216;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Se les pide a los alumnos que se junten en sus equipos de trabajo y que diseñen una web para dar a conocer la solución que están proponiendo para el problema escogido la clase anterior. Usarán hojas en blanco, colores e imágenes (dibujos, recortes).</a:t>
            </a:r>
            <a:endParaRPr sz="1600"/>
          </a:p>
          <a:p>
            <a:pPr indent="0" lvl="0" marL="0" rtl="0" algn="l">
              <a:spcBef>
                <a:spcPts val="0"/>
              </a:spcBef>
              <a:spcAft>
                <a:spcPts val="0"/>
              </a:spcAft>
              <a:buNone/>
            </a:pPr>
            <a:r>
              <a:t/>
            </a:r>
            <a:endParaRPr/>
          </a:p>
        </p:txBody>
      </p:sp>
      <p:sp>
        <p:nvSpPr>
          <p:cNvPr id="224" name="Google Shape;22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b="0" lang="es-PE" sz="1600">
                <a:latin typeface="Calibri"/>
                <a:ea typeface="Calibri"/>
                <a:cs typeface="Calibri"/>
                <a:sym typeface="Calibri"/>
              </a:rPr>
              <a:t>1. Para esto pueden usar la plataforma WIX. </a:t>
            </a:r>
            <a:endParaRPr/>
          </a:p>
          <a:p>
            <a:pPr indent="0" lvl="0" marL="0" marR="0" rtl="0" algn="l">
              <a:lnSpc>
                <a:spcPct val="100000"/>
              </a:lnSpc>
              <a:spcBef>
                <a:spcPts val="0"/>
              </a:spcBef>
              <a:spcAft>
                <a:spcPts val="0"/>
              </a:spcAft>
              <a:buClr>
                <a:schemeClr val="dk1"/>
              </a:buClr>
              <a:buSzPts val="1600"/>
              <a:buFont typeface="Calibri"/>
              <a:buNone/>
            </a:pPr>
            <a:r>
              <a:rPr lang="es-PE" sz="1600">
                <a:latin typeface="Calibri"/>
                <a:ea typeface="Calibri"/>
                <a:cs typeface="Calibri"/>
                <a:sym typeface="Calibri"/>
              </a:rPr>
              <a:t>2. Traer la información para la siguiente clase. </a:t>
            </a:r>
            <a:r>
              <a:rPr b="0" lang="es-PE" sz="1600">
                <a:latin typeface="Calibri"/>
                <a:ea typeface="Calibri"/>
                <a:cs typeface="Calibri"/>
                <a:sym typeface="Calibri"/>
              </a:rPr>
              <a:t>Las entrevistas son importantes, ya que la usaremos ese material en una actividad.</a:t>
            </a:r>
            <a:endParaRPr b="0" sz="1600">
              <a:latin typeface="Calibri"/>
              <a:ea typeface="Calibri"/>
              <a:cs typeface="Calibri"/>
              <a:sym typeface="Calibri"/>
            </a:endParaRPr>
          </a:p>
          <a:p>
            <a:pPr indent="0" lvl="0" marL="0" rtl="0" algn="l">
              <a:spcBef>
                <a:spcPts val="0"/>
              </a:spcBef>
              <a:spcAft>
                <a:spcPts val="0"/>
              </a:spcAft>
              <a:buNone/>
            </a:pPr>
            <a:r>
              <a:t/>
            </a:r>
            <a:endParaRPr/>
          </a:p>
        </p:txBody>
      </p:sp>
      <p:sp>
        <p:nvSpPr>
          <p:cNvPr id="237" name="Google Shape;237;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9" name="Google Shape;25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9" name="Google Shape;6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1" name="Google Shape;8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Preguntar a los alumnos que saben de startup, si han oído el término alguna vez.</a:t>
            </a:r>
            <a:endParaRPr sz="1600"/>
          </a:p>
        </p:txBody>
      </p:sp>
      <p:sp>
        <p:nvSpPr>
          <p:cNvPr id="89" name="Google Shape;8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b="0" i="0" lang="es-PE" sz="1600">
                <a:solidFill>
                  <a:schemeClr val="dk1"/>
                </a:solidFill>
                <a:latin typeface="Calibri"/>
                <a:ea typeface="Calibri"/>
                <a:cs typeface="Calibri"/>
                <a:sym typeface="Calibri"/>
              </a:rPr>
              <a:t>Es un término utilizado actualmente de manera constante en el mundo empresarial, se relaciona con empresas emergentes que tienen una fuerte relación laboral con la tecnología. Se trata de negocios con ideas innovadoras, que sobresalgan en el mercado apoyadas por las nuevas tecnologías.</a:t>
            </a:r>
            <a:endParaRPr sz="1600"/>
          </a:p>
          <a:p>
            <a:pPr indent="0" lvl="0" marL="0" rtl="0" algn="l">
              <a:spcBef>
                <a:spcPts val="0"/>
              </a:spcBef>
              <a:spcAft>
                <a:spcPts val="0"/>
              </a:spcAft>
              <a:buNone/>
            </a:pPr>
            <a:r>
              <a:t/>
            </a:r>
            <a:endParaRPr/>
          </a:p>
        </p:txBody>
      </p:sp>
      <p:sp>
        <p:nvSpPr>
          <p:cNvPr id="98" name="Google Shape;9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latin typeface="Calibri"/>
                <a:ea typeface="Calibri"/>
                <a:cs typeface="Calibri"/>
                <a:sym typeface="Calibri"/>
              </a:rPr>
              <a:t>Estos productos son altamente deseados o requeridos por el mercado, su diseño y comercialización están orientados completamente al cliente.</a:t>
            </a:r>
            <a:endParaRPr sz="1600">
              <a:latin typeface="Calibri"/>
              <a:ea typeface="Calibri"/>
              <a:cs typeface="Calibri"/>
              <a:sym typeface="Calibri"/>
            </a:endParaRPr>
          </a:p>
        </p:txBody>
      </p:sp>
      <p:sp>
        <p:nvSpPr>
          <p:cNvPr id="106" name="Google Shape;10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4" name="Google Shape;11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sz="1600"/>
              <a:t>Antes de visionar estos videos, preguntar y comentar el video de Eric Ries que se dejó como actividad la clase anterior. </a:t>
            </a:r>
            <a:endParaRPr/>
          </a:p>
          <a:p>
            <a:pPr indent="0" lvl="0" marL="0" rtl="0" algn="l">
              <a:spcBef>
                <a:spcPts val="0"/>
              </a:spcBef>
              <a:spcAft>
                <a:spcPts val="0"/>
              </a:spcAft>
              <a:buNone/>
            </a:pPr>
            <a:r>
              <a:rPr lang="es-PE" sz="1600"/>
              <a:t>¿Conocían la metodología? ¿Qué les pareció?</a:t>
            </a:r>
            <a:endParaRPr sz="1600"/>
          </a:p>
          <a:p>
            <a:pPr indent="0" lvl="0" marL="0" rtl="0" algn="l">
              <a:spcBef>
                <a:spcPts val="0"/>
              </a:spcBef>
              <a:spcAft>
                <a:spcPts val="0"/>
              </a:spcAft>
              <a:buNone/>
            </a:pPr>
            <a:r>
              <a:t/>
            </a:r>
            <a:endParaRPr/>
          </a:p>
        </p:txBody>
      </p:sp>
      <p:sp>
        <p:nvSpPr>
          <p:cNvPr id="122" name="Google Shape;12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2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Arial"/>
                <a:ea typeface="Arial"/>
                <a:cs typeface="Arial"/>
                <a:sym typeface="Arial"/>
              </a:rPr>
              <a:t>© ISIL. Todos los derechos reservados</a:t>
            </a:r>
            <a:endParaRPr/>
          </a:p>
        </p:txBody>
      </p:sp>
      <p:pic>
        <p:nvPicPr>
          <p:cNvPr id="16" name="Google Shape;16;p2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27"/>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800">
                <a:solidFill>
                  <a:srgbClr val="7F7F7F"/>
                </a:solidFill>
                <a:latin typeface="Calibri"/>
                <a:ea typeface="Calibri"/>
                <a:cs typeface="Calibri"/>
                <a:sym typeface="Calibri"/>
              </a:rPr>
              <a:t>GESTIÓN DE LA</a:t>
            </a:r>
            <a:r>
              <a:rPr lang="es-PE" sz="800">
                <a:solidFill>
                  <a:srgbClr val="7F7F7F"/>
                </a:solidFill>
                <a:latin typeface="Calibri"/>
                <a:ea typeface="Calibri"/>
                <a:cs typeface="Calibri"/>
                <a:sym typeface="Calibri"/>
              </a:rPr>
              <a:t> CREATIVIDAD E INNOVACIÓN  </a:t>
            </a:r>
            <a:r>
              <a:rPr lang="es-PE" sz="800">
                <a:solidFill>
                  <a:srgbClr val="7F7F7F"/>
                </a:solidFill>
                <a:latin typeface="Calibri"/>
                <a:ea typeface="Calibri"/>
                <a:cs typeface="Calibri"/>
                <a:sym typeface="Calibri"/>
              </a:rPr>
              <a:t>•  SESIÓN 11</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28"/>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28"/>
          <p:cNvSpPr txBox="1"/>
          <p:nvPr>
            <p:ph idx="1" type="body"/>
          </p:nvPr>
        </p:nvSpPr>
        <p:spPr>
          <a:xfrm>
            <a:off x="628650" y="1521354"/>
            <a:ext cx="78867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28"/>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28"/>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28"/>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type="twoObj">
  <p:cSld name="TWO_OBJECTS">
    <p:spTree>
      <p:nvGrpSpPr>
        <p:cNvPr id="24" name="Shape 24"/>
        <p:cNvGrpSpPr/>
        <p:nvPr/>
      </p:nvGrpSpPr>
      <p:grpSpPr>
        <a:xfrm>
          <a:off x="0" y="0"/>
          <a:ext cx="0" cy="0"/>
          <a:chOff x="0" y="0"/>
          <a:chExt cx="0" cy="0"/>
        </a:xfrm>
      </p:grpSpPr>
      <p:sp>
        <p:nvSpPr>
          <p:cNvPr id="25" name="Google Shape;25;p29"/>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 name="Google Shape;26;p29"/>
          <p:cNvSpPr txBox="1"/>
          <p:nvPr>
            <p:ph idx="1" type="body"/>
          </p:nvPr>
        </p:nvSpPr>
        <p:spPr>
          <a:xfrm>
            <a:off x="6286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29"/>
          <p:cNvSpPr txBox="1"/>
          <p:nvPr>
            <p:ph idx="2" type="body"/>
          </p:nvPr>
        </p:nvSpPr>
        <p:spPr>
          <a:xfrm>
            <a:off x="46291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29"/>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29"/>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29"/>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600" u="none" cap="none" strike="noStrike">
                <a:solidFill>
                  <a:srgbClr val="7F7F7F"/>
                </a:solidFill>
                <a:latin typeface="Arial"/>
                <a:ea typeface="Arial"/>
                <a:cs typeface="Arial"/>
                <a:sym typeface="Arial"/>
              </a:rPr>
              <a:t>© ISIL. Todos los derechos reservados</a:t>
            </a:r>
            <a:endParaRPr/>
          </a:p>
        </p:txBody>
      </p:sp>
      <p:sp>
        <p:nvSpPr>
          <p:cNvPr id="11" name="Google Shape;11;p25"/>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GESTIÓN DE LA CREATIVIDAD E INNOVACIÓN  •  SESIÓN 11</a:t>
            </a:r>
            <a:endParaRPr sz="800">
              <a:solidFill>
                <a:srgbClr val="7F7F7F"/>
              </a:solidFill>
              <a:latin typeface="Calibri"/>
              <a:ea typeface="Calibri"/>
              <a:cs typeface="Calibri"/>
              <a:sym typeface="Calibri"/>
            </a:endParaRPr>
          </a:p>
        </p:txBody>
      </p:sp>
      <p:pic>
        <p:nvPicPr>
          <p:cNvPr id="12" name="Google Shape;12;p25"/>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2.png"/><Relationship Id="rId11" Type="http://schemas.openxmlformats.org/officeDocument/2006/relationships/image" Target="../media/image5.png"/><Relationship Id="rId10" Type="http://schemas.openxmlformats.org/officeDocument/2006/relationships/image" Target="../media/image2.png"/><Relationship Id="rId12" Type="http://schemas.openxmlformats.org/officeDocument/2006/relationships/image" Target="../media/image1.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40.png"/><Relationship Id="rId5" Type="http://schemas.openxmlformats.org/officeDocument/2006/relationships/image" Target="../media/image18.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 name="Google Shape;38;p1"/>
          <p:cNvPicPr preferRelativeResize="0"/>
          <p:nvPr/>
        </p:nvPicPr>
        <p:blipFill rotWithShape="1">
          <a:blip r:embed="rId3">
            <a:alphaModFix/>
          </a:blip>
          <a:srcRect b="0" l="5173" r="5949" t="0"/>
          <a:stretch/>
        </p:blipFill>
        <p:spPr>
          <a:xfrm>
            <a:off x="3743324" y="0"/>
            <a:ext cx="5400675" cy="5715000"/>
          </a:xfrm>
          <a:prstGeom prst="rect">
            <a:avLst/>
          </a:prstGeom>
          <a:noFill/>
          <a:ln>
            <a:noFill/>
          </a:ln>
        </p:spPr>
      </p:pic>
      <p:sp>
        <p:nvSpPr>
          <p:cNvPr id="39" name="Google Shape;39;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900">
                <a:solidFill>
                  <a:srgbClr val="6C6D6C"/>
                </a:solidFill>
                <a:latin typeface="Calibri"/>
                <a:ea typeface="Calibri"/>
                <a:cs typeface="Calibri"/>
                <a:sym typeface="Calibri"/>
              </a:rPr>
              <a:t>GESTIÓN DE LA CREATIVIDAD E INNOVACIÓN </a:t>
            </a:r>
            <a:endParaRPr/>
          </a:p>
        </p:txBody>
      </p:sp>
      <p:pic>
        <p:nvPicPr>
          <p:cNvPr id="40" name="Google Shape;40;p1"/>
          <p:cNvPicPr preferRelativeResize="0"/>
          <p:nvPr/>
        </p:nvPicPr>
        <p:blipFill rotWithShape="1">
          <a:blip r:embed="rId4">
            <a:alphaModFix amt="35000"/>
          </a:blip>
          <a:srcRect b="0" l="0" r="0" t="0"/>
          <a:stretch/>
        </p:blipFill>
        <p:spPr>
          <a:xfrm flipH="1">
            <a:off x="8370768" y="1253708"/>
            <a:ext cx="263082" cy="167499"/>
          </a:xfrm>
          <a:prstGeom prst="rect">
            <a:avLst/>
          </a:prstGeom>
          <a:noFill/>
          <a:ln>
            <a:noFill/>
          </a:ln>
        </p:spPr>
      </p:pic>
      <p:pic>
        <p:nvPicPr>
          <p:cNvPr id="41" name="Google Shape;41;p1"/>
          <p:cNvPicPr preferRelativeResize="0"/>
          <p:nvPr/>
        </p:nvPicPr>
        <p:blipFill rotWithShape="1">
          <a:blip r:embed="rId5">
            <a:alphaModFix amt="35000"/>
          </a:blip>
          <a:srcRect b="0" l="0" r="0" t="0"/>
          <a:stretch/>
        </p:blipFill>
        <p:spPr>
          <a:xfrm>
            <a:off x="5349175" y="2255651"/>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531028" y="2668722"/>
            <a:ext cx="272736" cy="173645"/>
          </a:xfrm>
          <a:prstGeom prst="rect">
            <a:avLst/>
          </a:prstGeom>
          <a:noFill/>
          <a:ln>
            <a:noFill/>
          </a:ln>
        </p:spPr>
      </p:pic>
      <p:sp>
        <p:nvSpPr>
          <p:cNvPr id="43" name="Google Shape;43;p1"/>
          <p:cNvSpPr/>
          <p:nvPr/>
        </p:nvSpPr>
        <p:spPr>
          <a:xfrm>
            <a:off x="503237" y="3264201"/>
            <a:ext cx="2309119" cy="420884"/>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2DBDA5"/>
              </a:buClr>
              <a:buSzPts val="1200"/>
              <a:buFont typeface="Arial"/>
              <a:buChar char="•"/>
            </a:pPr>
            <a:r>
              <a:rPr lang="es-PE" sz="1200">
                <a:solidFill>
                  <a:schemeClr val="dk1"/>
                </a:solidFill>
                <a:latin typeface="Arial"/>
                <a:ea typeface="Arial"/>
                <a:cs typeface="Arial"/>
                <a:sym typeface="Arial"/>
              </a:rPr>
              <a:t>La definición de Startup</a:t>
            </a:r>
            <a:endParaRPr/>
          </a:p>
          <a:p>
            <a:pPr indent="-171450" lvl="0" marL="171450" marR="0" rtl="0" algn="l">
              <a:lnSpc>
                <a:spcPct val="120000"/>
              </a:lnSpc>
              <a:spcBef>
                <a:spcPts val="0"/>
              </a:spcBef>
              <a:spcAft>
                <a:spcPts val="0"/>
              </a:spcAft>
              <a:buClr>
                <a:srgbClr val="2DBDA5"/>
              </a:buClr>
              <a:buSzPts val="1200"/>
              <a:buFont typeface="Arial"/>
              <a:buChar char="•"/>
            </a:pPr>
            <a:r>
              <a:rPr lang="es-PE" sz="1200">
                <a:solidFill>
                  <a:schemeClr val="dk1"/>
                </a:solidFill>
                <a:latin typeface="Arial"/>
                <a:ea typeface="Arial"/>
                <a:cs typeface="Arial"/>
                <a:sym typeface="Arial"/>
              </a:rPr>
              <a:t>El método lean Startup</a:t>
            </a:r>
            <a:endParaRPr/>
          </a:p>
        </p:txBody>
      </p:sp>
      <p:sp>
        <p:nvSpPr>
          <p:cNvPr id="44" name="Google Shape;44;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2DBDA5"/>
                </a:solidFill>
                <a:latin typeface="Calibri"/>
                <a:ea typeface="Calibri"/>
                <a:cs typeface="Calibri"/>
                <a:sym typeface="Calibri"/>
              </a:rPr>
              <a:t>SESIÓN 11</a:t>
            </a:r>
            <a:endParaRPr/>
          </a:p>
        </p:txBody>
      </p:sp>
      <p:pic>
        <p:nvPicPr>
          <p:cNvPr id="45" name="Google Shape;45;p1"/>
          <p:cNvPicPr preferRelativeResize="0"/>
          <p:nvPr/>
        </p:nvPicPr>
        <p:blipFill rotWithShape="1">
          <a:blip r:embed="rId6">
            <a:alphaModFix amt="35000"/>
          </a:blip>
          <a:srcRect b="0" l="0" r="0" t="0"/>
          <a:stretch/>
        </p:blipFill>
        <p:spPr>
          <a:xfrm>
            <a:off x="5528054" y="1214576"/>
            <a:ext cx="248554" cy="174528"/>
          </a:xfrm>
          <a:prstGeom prst="rect">
            <a:avLst/>
          </a:prstGeom>
          <a:noFill/>
          <a:ln>
            <a:noFill/>
          </a:ln>
        </p:spPr>
      </p:pic>
      <p:pic>
        <p:nvPicPr>
          <p:cNvPr id="46" name="Google Shape;46;p1"/>
          <p:cNvPicPr preferRelativeResize="0"/>
          <p:nvPr/>
        </p:nvPicPr>
        <p:blipFill rotWithShape="1">
          <a:blip r:embed="rId5">
            <a:alphaModFix amt="35000"/>
          </a:blip>
          <a:srcRect b="0" l="0" r="0" t="0"/>
          <a:stretch/>
        </p:blipFill>
        <p:spPr>
          <a:xfrm>
            <a:off x="8142878" y="2446434"/>
            <a:ext cx="114521" cy="114521"/>
          </a:xfrm>
          <a:prstGeom prst="rect">
            <a:avLst/>
          </a:prstGeom>
          <a:noFill/>
          <a:ln>
            <a:noFill/>
          </a:ln>
        </p:spPr>
      </p:pic>
      <p:pic>
        <p:nvPicPr>
          <p:cNvPr id="47" name="Google Shape;47;p1"/>
          <p:cNvPicPr preferRelativeResize="0"/>
          <p:nvPr/>
        </p:nvPicPr>
        <p:blipFill rotWithShape="1">
          <a:blip r:embed="rId5">
            <a:alphaModFix amt="35000"/>
          </a:blip>
          <a:srcRect b="0" l="0" r="0" t="0"/>
          <a:stretch/>
        </p:blipFill>
        <p:spPr>
          <a:xfrm>
            <a:off x="7279300" y="947188"/>
            <a:ext cx="76092" cy="76092"/>
          </a:xfrm>
          <a:prstGeom prst="rect">
            <a:avLst/>
          </a:prstGeom>
          <a:noFill/>
          <a:ln>
            <a:noFill/>
          </a:ln>
        </p:spPr>
      </p:pic>
      <p:pic>
        <p:nvPicPr>
          <p:cNvPr id="48" name="Google Shape;48;p1"/>
          <p:cNvPicPr preferRelativeResize="0"/>
          <p:nvPr/>
        </p:nvPicPr>
        <p:blipFill rotWithShape="1">
          <a:blip r:embed="rId7">
            <a:alphaModFix amt="30000"/>
          </a:blip>
          <a:srcRect b="0" l="0" r="0" t="0"/>
          <a:stretch/>
        </p:blipFill>
        <p:spPr>
          <a:xfrm>
            <a:off x="4498387" y="1372312"/>
            <a:ext cx="610754" cy="610754"/>
          </a:xfrm>
          <a:prstGeom prst="rect">
            <a:avLst/>
          </a:prstGeom>
          <a:noFill/>
          <a:ln>
            <a:noFill/>
          </a:ln>
        </p:spPr>
      </p:pic>
      <p:pic>
        <p:nvPicPr>
          <p:cNvPr id="49" name="Google Shape;49;p1"/>
          <p:cNvPicPr preferRelativeResize="0"/>
          <p:nvPr/>
        </p:nvPicPr>
        <p:blipFill rotWithShape="1">
          <a:blip r:embed="rId8">
            <a:alphaModFix amt="30000"/>
          </a:blip>
          <a:srcRect b="0" l="0" r="0" t="0"/>
          <a:stretch/>
        </p:blipFill>
        <p:spPr>
          <a:xfrm>
            <a:off x="7391433" y="2889818"/>
            <a:ext cx="470700" cy="470700"/>
          </a:xfrm>
          <a:prstGeom prst="rect">
            <a:avLst/>
          </a:prstGeom>
          <a:noFill/>
          <a:ln>
            <a:noFill/>
          </a:ln>
        </p:spPr>
      </p:pic>
      <p:pic>
        <p:nvPicPr>
          <p:cNvPr id="50" name="Google Shape;50;p1"/>
          <p:cNvPicPr preferRelativeResize="0"/>
          <p:nvPr/>
        </p:nvPicPr>
        <p:blipFill rotWithShape="1">
          <a:blip r:embed="rId9">
            <a:alphaModFix amt="30000"/>
          </a:blip>
          <a:srcRect b="0" l="0" r="0" t="0"/>
          <a:stretch/>
        </p:blipFill>
        <p:spPr>
          <a:xfrm>
            <a:off x="5216627" y="3042231"/>
            <a:ext cx="494138" cy="494138"/>
          </a:xfrm>
          <a:prstGeom prst="rect">
            <a:avLst/>
          </a:prstGeom>
          <a:noFill/>
          <a:ln>
            <a:noFill/>
          </a:ln>
        </p:spPr>
      </p:pic>
      <p:pic>
        <p:nvPicPr>
          <p:cNvPr id="51" name="Google Shape;51;p1"/>
          <p:cNvPicPr preferRelativeResize="0"/>
          <p:nvPr/>
        </p:nvPicPr>
        <p:blipFill rotWithShape="1">
          <a:blip r:embed="rId10">
            <a:alphaModFix amt="30000"/>
          </a:blip>
          <a:srcRect b="0" l="0" r="0" t="0"/>
          <a:stretch/>
        </p:blipFill>
        <p:spPr>
          <a:xfrm>
            <a:off x="7546373" y="1214576"/>
            <a:ext cx="689052" cy="689052"/>
          </a:xfrm>
          <a:prstGeom prst="rect">
            <a:avLst/>
          </a:prstGeom>
          <a:noFill/>
          <a:ln>
            <a:noFill/>
          </a:ln>
        </p:spPr>
      </p:pic>
      <p:pic>
        <p:nvPicPr>
          <p:cNvPr id="52" name="Google Shape;52;p1"/>
          <p:cNvPicPr preferRelativeResize="0"/>
          <p:nvPr/>
        </p:nvPicPr>
        <p:blipFill rotWithShape="1">
          <a:blip r:embed="rId4">
            <a:alphaModFix amt="35000"/>
          </a:blip>
          <a:srcRect b="0" l="0" r="0" t="0"/>
          <a:stretch/>
        </p:blipFill>
        <p:spPr>
          <a:xfrm flipH="1">
            <a:off x="7307959" y="2312912"/>
            <a:ext cx="259265" cy="165068"/>
          </a:xfrm>
          <a:prstGeom prst="rect">
            <a:avLst/>
          </a:prstGeom>
          <a:noFill/>
          <a:ln>
            <a:noFill/>
          </a:ln>
        </p:spPr>
      </p:pic>
      <p:pic>
        <p:nvPicPr>
          <p:cNvPr id="53" name="Google Shape;53;p1"/>
          <p:cNvPicPr preferRelativeResize="0"/>
          <p:nvPr/>
        </p:nvPicPr>
        <p:blipFill rotWithShape="1">
          <a:blip r:embed="rId11">
            <a:alphaModFix amt="30000"/>
          </a:blip>
          <a:srcRect b="0" l="0" r="0" t="0"/>
          <a:stretch/>
        </p:blipFill>
        <p:spPr>
          <a:xfrm>
            <a:off x="6091328" y="815352"/>
            <a:ext cx="702863" cy="702863"/>
          </a:xfrm>
          <a:prstGeom prst="rect">
            <a:avLst/>
          </a:prstGeom>
          <a:noFill/>
          <a:ln>
            <a:noFill/>
          </a:ln>
        </p:spPr>
      </p:pic>
      <p:pic>
        <p:nvPicPr>
          <p:cNvPr id="54" name="Google Shape;54;p1"/>
          <p:cNvPicPr preferRelativeResize="0"/>
          <p:nvPr/>
        </p:nvPicPr>
        <p:blipFill rotWithShape="1">
          <a:blip r:embed="rId12">
            <a:alphaModFix/>
          </a:blip>
          <a:srcRect b="0" l="0" r="0" t="0"/>
          <a:stretch/>
        </p:blipFill>
        <p:spPr>
          <a:xfrm>
            <a:off x="511225" y="1896111"/>
            <a:ext cx="166865" cy="170453"/>
          </a:xfrm>
          <a:prstGeom prst="rect">
            <a:avLst/>
          </a:prstGeom>
          <a:noFill/>
          <a:ln>
            <a:noFill/>
          </a:ln>
        </p:spPr>
      </p:pic>
      <p:sp>
        <p:nvSpPr>
          <p:cNvPr id="55" name="Google Shape;55;p1"/>
          <p:cNvSpPr/>
          <p:nvPr/>
        </p:nvSpPr>
        <p:spPr>
          <a:xfrm>
            <a:off x="503239" y="2177570"/>
            <a:ext cx="3175544" cy="8863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200">
                <a:solidFill>
                  <a:schemeClr val="dk1"/>
                </a:solidFill>
                <a:latin typeface="Arial"/>
                <a:ea typeface="Arial"/>
                <a:cs typeface="Arial"/>
                <a:sym typeface="Arial"/>
              </a:rPr>
              <a:t>MÉTODO </a:t>
            </a:r>
            <a:br>
              <a:rPr b="1" lang="es-PE" sz="3200">
                <a:solidFill>
                  <a:schemeClr val="dk1"/>
                </a:solidFill>
                <a:latin typeface="Arial"/>
                <a:ea typeface="Arial"/>
                <a:cs typeface="Arial"/>
                <a:sym typeface="Arial"/>
              </a:rPr>
            </a:br>
            <a:r>
              <a:rPr b="1" lang="es-PE" sz="3200">
                <a:solidFill>
                  <a:schemeClr val="dk1"/>
                </a:solidFill>
                <a:latin typeface="Arial"/>
                <a:ea typeface="Arial"/>
                <a:cs typeface="Arial"/>
                <a:sym typeface="Arial"/>
              </a:rPr>
              <a:t>LEAN STARTUP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0"/>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138" name="Google Shape;138;p10"/>
          <p:cNvPicPr preferRelativeResize="0"/>
          <p:nvPr/>
        </p:nvPicPr>
        <p:blipFill rotWithShape="1">
          <a:blip r:embed="rId4">
            <a:alphaModFix/>
          </a:blip>
          <a:srcRect b="10286" l="0" r="0" t="5258"/>
          <a:stretch/>
        </p:blipFill>
        <p:spPr>
          <a:xfrm>
            <a:off x="1650044" y="1120655"/>
            <a:ext cx="5875777" cy="2791328"/>
          </a:xfrm>
          <a:prstGeom prst="roundRect">
            <a:avLst>
              <a:gd fmla="val 10752" name="adj"/>
            </a:avLst>
          </a:prstGeom>
          <a:noFill/>
          <a:ln>
            <a:noFill/>
          </a:ln>
        </p:spPr>
      </p:pic>
      <p:sp>
        <p:nvSpPr>
          <p:cNvPr id="139" name="Google Shape;139;p10"/>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140" name="Google Shape;140;p10"/>
          <p:cNvGrpSpPr/>
          <p:nvPr/>
        </p:nvGrpSpPr>
        <p:grpSpPr>
          <a:xfrm>
            <a:off x="514858" y="499074"/>
            <a:ext cx="131794" cy="132296"/>
            <a:chOff x="511902" y="912279"/>
            <a:chExt cx="281320" cy="282391"/>
          </a:xfrm>
        </p:grpSpPr>
        <p:sp>
          <p:nvSpPr>
            <p:cNvPr id="141" name="Google Shape;141;p1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2" name="Google Shape;142;p10"/>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sp>
        <p:nvSpPr>
          <p:cNvPr id="143" name="Google Shape;143;p10"/>
          <p:cNvSpPr txBox="1"/>
          <p:nvPr/>
        </p:nvSpPr>
        <p:spPr>
          <a:xfrm>
            <a:off x="1499337" y="4371232"/>
            <a:ext cx="6001491" cy="4539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EL MÉTODO LEAN STARTUP - POR ERIC RIES - RESUMEN ANIMADO</a:t>
            </a:r>
            <a:endParaRPr/>
          </a:p>
          <a:p>
            <a:pPr indent="0" lvl="0" marL="266700" marR="0" rtl="0" algn="l">
              <a:spcBef>
                <a:spcPts val="600"/>
              </a:spcBef>
              <a:spcAft>
                <a:spcPts val="0"/>
              </a:spcAft>
              <a:buNone/>
            </a:pPr>
            <a:r>
              <a:rPr lang="es-PE" sz="1050">
                <a:solidFill>
                  <a:srgbClr val="A5A5A5"/>
                </a:solidFill>
                <a:latin typeface="Calibri"/>
                <a:ea typeface="Calibri"/>
                <a:cs typeface="Calibri"/>
                <a:sym typeface="Calibri"/>
              </a:rPr>
              <a:t>https://www.youtube.com/watch?v=KkNOfdVl7qo</a:t>
            </a:r>
            <a:endParaRPr/>
          </a:p>
        </p:txBody>
      </p:sp>
      <p:pic>
        <p:nvPicPr>
          <p:cNvPr id="144" name="Google Shape;144;p10"/>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1"/>
          <p:cNvPicPr preferRelativeResize="0"/>
          <p:nvPr>
            <p:ph idx="1" type="body"/>
          </p:nvPr>
        </p:nvPicPr>
        <p:blipFill rotWithShape="1">
          <a:blip r:embed="rId3">
            <a:alphaModFix/>
          </a:blip>
          <a:srcRect b="0" l="0" r="0" t="0"/>
          <a:stretch/>
        </p:blipFill>
        <p:spPr>
          <a:xfrm>
            <a:off x="4751388" y="921866"/>
            <a:ext cx="3924300" cy="3186552"/>
          </a:xfrm>
          <a:prstGeom prst="rect">
            <a:avLst/>
          </a:prstGeom>
          <a:noFill/>
          <a:ln>
            <a:noFill/>
          </a:ln>
        </p:spPr>
      </p:pic>
      <p:sp>
        <p:nvSpPr>
          <p:cNvPr id="151" name="Google Shape;151;p11"/>
          <p:cNvSpPr txBox="1"/>
          <p:nvPr/>
        </p:nvSpPr>
        <p:spPr>
          <a:xfrm>
            <a:off x="512291" y="921866"/>
            <a:ext cx="3880322" cy="2215991"/>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una metodología elaborada por </a:t>
            </a:r>
            <a:r>
              <a:rPr b="1" lang="es-PE" sz="1600">
                <a:solidFill>
                  <a:schemeClr val="dk1"/>
                </a:solidFill>
                <a:latin typeface="Calibri"/>
                <a:ea typeface="Calibri"/>
                <a:cs typeface="Calibri"/>
                <a:sym typeface="Calibri"/>
              </a:rPr>
              <a:t>Eric Ries</a:t>
            </a:r>
            <a:r>
              <a:rPr lang="es-PE" sz="1600">
                <a:solidFill>
                  <a:schemeClr val="dk1"/>
                </a:solidFill>
                <a:latin typeface="Calibri"/>
                <a:ea typeface="Calibri"/>
                <a:cs typeface="Calibri"/>
                <a:sym typeface="Calibri"/>
              </a:rPr>
              <a:t> en el 2008, ésta se basa en las teorías del Lean Manufacturing de Toyota.</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Eric la desarrolló con ayuda de </a:t>
            </a:r>
            <a:r>
              <a:rPr b="1" lang="es-PE" sz="1600">
                <a:solidFill>
                  <a:schemeClr val="dk1"/>
                </a:solidFill>
                <a:latin typeface="Calibri"/>
                <a:ea typeface="Calibri"/>
                <a:cs typeface="Calibri"/>
                <a:sym typeface="Calibri"/>
              </a:rPr>
              <a:t>Steve Blank </a:t>
            </a:r>
            <a:r>
              <a:rPr lang="es-PE" sz="1600">
                <a:solidFill>
                  <a:schemeClr val="dk1"/>
                </a:solidFill>
                <a:latin typeface="Calibri"/>
                <a:ea typeface="Calibri"/>
                <a:cs typeface="Calibri"/>
                <a:sym typeface="Calibri"/>
              </a:rPr>
              <a:t>y su método Customer Development.</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metodología completa se presenta en su libro “El método Startup”.</a:t>
            </a:r>
            <a:endParaRPr/>
          </a:p>
        </p:txBody>
      </p:sp>
      <p:sp>
        <p:nvSpPr>
          <p:cNvPr id="152" name="Google Shape;152;p11"/>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2"/>
          <p:cNvSpPr txBox="1"/>
          <p:nvPr/>
        </p:nvSpPr>
        <p:spPr>
          <a:xfrm>
            <a:off x="512291" y="921866"/>
            <a:ext cx="7764934" cy="492443"/>
          </a:xfrm>
          <a:prstGeom prst="rect">
            <a:avLst/>
          </a:prstGeom>
          <a:noFill/>
          <a:ln>
            <a:noFill/>
          </a:ln>
        </p:spPr>
        <p:txBody>
          <a:bodyPr anchorCtr="0" anchor="t" bIns="0" lIns="0" spcFirstLastPara="1" rIns="0" wrap="square" tIns="0">
            <a:spAutoFit/>
          </a:bodyPr>
          <a:lstStyle/>
          <a:p>
            <a:pPr indent="-179388" lvl="0" marL="17938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a:t>
            </a:r>
            <a:r>
              <a:rPr b="1" lang="es-PE" sz="1600">
                <a:solidFill>
                  <a:schemeClr val="dk1"/>
                </a:solidFill>
                <a:latin typeface="Calibri"/>
                <a:ea typeface="Calibri"/>
                <a:cs typeface="Calibri"/>
                <a:sym typeface="Calibri"/>
              </a:rPr>
              <a:t>método Lean Startup es un conjunto de prácticas pensadas para ayudar a los emprendedores a incrementar las probabilidades de crear una startup con éxito. </a:t>
            </a:r>
            <a:endParaRPr/>
          </a:p>
        </p:txBody>
      </p:sp>
      <p:sp>
        <p:nvSpPr>
          <p:cNvPr id="159" name="Google Shape;159;p12"/>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pic>
        <p:nvPicPr>
          <p:cNvPr id="160" name="Google Shape;160;p12"/>
          <p:cNvPicPr preferRelativeResize="0"/>
          <p:nvPr/>
        </p:nvPicPr>
        <p:blipFill rotWithShape="1">
          <a:blip r:embed="rId3">
            <a:alphaModFix/>
          </a:blip>
          <a:srcRect b="0" l="0" r="0" t="0"/>
          <a:stretch/>
        </p:blipFill>
        <p:spPr>
          <a:xfrm>
            <a:off x="2824162" y="1562100"/>
            <a:ext cx="3495675" cy="349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nvSpPr>
        <p:spPr>
          <a:xfrm>
            <a:off x="506852" y="922338"/>
            <a:ext cx="7513198" cy="106182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MÉTODO LEAN STARTUP / HIPÓTESIS Y EXPERIMENTACIÓN</a:t>
            </a:r>
            <a:endParaRPr/>
          </a:p>
          <a:p>
            <a:pPr indent="-180975" lvl="0" marL="180975"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Se basa en la experimentación científica.</a:t>
            </a:r>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aprendizaje es la unidad esencial para medir el progreso de una </a:t>
            </a:r>
            <a:r>
              <a:rPr b="1" lang="es-PE" sz="1600">
                <a:solidFill>
                  <a:schemeClr val="dk1"/>
                </a:solidFill>
                <a:latin typeface="Calibri"/>
                <a:ea typeface="Calibri"/>
                <a:cs typeface="Calibri"/>
                <a:sym typeface="Calibri"/>
              </a:rPr>
              <a:t>startup.</a:t>
            </a:r>
            <a:endParaRPr/>
          </a:p>
          <a:p>
            <a:pPr indent="-180975" lvl="0" marL="180975"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66" name="Google Shape;166;p13"/>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pic>
        <p:nvPicPr>
          <p:cNvPr id="167" name="Google Shape;167;p13"/>
          <p:cNvPicPr preferRelativeResize="0"/>
          <p:nvPr/>
        </p:nvPicPr>
        <p:blipFill rotWithShape="1">
          <a:blip r:embed="rId3">
            <a:alphaModFix/>
          </a:blip>
          <a:srcRect b="3786" l="0" r="3453" t="10880"/>
          <a:stretch/>
        </p:blipFill>
        <p:spPr>
          <a:xfrm>
            <a:off x="2251075" y="2295525"/>
            <a:ext cx="4481513" cy="2938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sp>
        <p:nvSpPr>
          <p:cNvPr id="173" name="Google Shape;173;p14"/>
          <p:cNvSpPr txBox="1"/>
          <p:nvPr/>
        </p:nvSpPr>
        <p:spPr>
          <a:xfrm>
            <a:off x="3349051" y="922338"/>
            <a:ext cx="2464948"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600">
                <a:solidFill>
                  <a:schemeClr val="dk1"/>
                </a:solidFill>
                <a:latin typeface="Calibri"/>
                <a:ea typeface="Calibri"/>
                <a:cs typeface="Calibri"/>
                <a:sym typeface="Calibri"/>
              </a:rPr>
              <a:t>EL PROCESO LEAN START-UP</a:t>
            </a:r>
            <a:endParaRPr b="1" sz="1600">
              <a:solidFill>
                <a:schemeClr val="dk1"/>
              </a:solidFill>
              <a:latin typeface="Calibri"/>
              <a:ea typeface="Calibri"/>
              <a:cs typeface="Calibri"/>
              <a:sym typeface="Calibri"/>
            </a:endParaRPr>
          </a:p>
        </p:txBody>
      </p:sp>
      <p:sp>
        <p:nvSpPr>
          <p:cNvPr id="174" name="Google Shape;174;p14"/>
          <p:cNvSpPr txBox="1"/>
          <p:nvPr/>
        </p:nvSpPr>
        <p:spPr>
          <a:xfrm>
            <a:off x="1041493" y="2427288"/>
            <a:ext cx="1540601"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600">
                <a:solidFill>
                  <a:schemeClr val="dk1"/>
                </a:solidFill>
                <a:latin typeface="Calibri"/>
                <a:ea typeface="Calibri"/>
                <a:cs typeface="Calibri"/>
                <a:sym typeface="Calibri"/>
              </a:rPr>
              <a:t>Hipótesis más arriesgadas</a:t>
            </a:r>
            <a:endParaRPr b="1" sz="1600">
              <a:solidFill>
                <a:schemeClr val="dk1"/>
              </a:solidFill>
              <a:latin typeface="Calibri"/>
              <a:ea typeface="Calibri"/>
              <a:cs typeface="Calibri"/>
              <a:sym typeface="Calibri"/>
            </a:endParaRPr>
          </a:p>
        </p:txBody>
      </p:sp>
      <p:sp>
        <p:nvSpPr>
          <p:cNvPr id="175" name="Google Shape;175;p14"/>
          <p:cNvSpPr txBox="1"/>
          <p:nvPr/>
        </p:nvSpPr>
        <p:spPr>
          <a:xfrm>
            <a:off x="684213" y="3416661"/>
            <a:ext cx="1897881" cy="106182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PE" sz="1600">
                <a:solidFill>
                  <a:schemeClr val="dk1"/>
                </a:solidFill>
                <a:latin typeface="Calibri"/>
                <a:ea typeface="Calibri"/>
                <a:cs typeface="Calibri"/>
                <a:sym typeface="Calibri"/>
              </a:rPr>
              <a:t>Invertir POCO para aprender MUCHO</a:t>
            </a:r>
            <a:endParaRPr/>
          </a:p>
          <a:p>
            <a:pPr indent="0" lvl="0" marL="0" marR="0" rtl="0" algn="ctr">
              <a:spcBef>
                <a:spcPts val="600"/>
              </a:spcBef>
              <a:spcAft>
                <a:spcPts val="0"/>
              </a:spcAft>
              <a:buNone/>
            </a:pPr>
            <a:r>
              <a:rPr lang="es-PE" sz="1600">
                <a:solidFill>
                  <a:schemeClr val="dk1"/>
                </a:solidFill>
                <a:latin typeface="Calibri"/>
                <a:ea typeface="Calibri"/>
                <a:cs typeface="Calibri"/>
                <a:sym typeface="Calibri"/>
              </a:rPr>
              <a:t>Fracasar rápidamente y barato</a:t>
            </a:r>
            <a:endParaRPr sz="1600">
              <a:solidFill>
                <a:schemeClr val="dk1"/>
              </a:solidFill>
              <a:latin typeface="Calibri"/>
              <a:ea typeface="Calibri"/>
              <a:cs typeface="Calibri"/>
              <a:sym typeface="Calibri"/>
            </a:endParaRPr>
          </a:p>
        </p:txBody>
      </p:sp>
      <p:grpSp>
        <p:nvGrpSpPr>
          <p:cNvPr id="176" name="Google Shape;176;p14"/>
          <p:cNvGrpSpPr/>
          <p:nvPr/>
        </p:nvGrpSpPr>
        <p:grpSpPr>
          <a:xfrm>
            <a:off x="6445351" y="3248983"/>
            <a:ext cx="1344168" cy="1148950"/>
            <a:chOff x="1271015" y="3945636"/>
            <a:chExt cx="1472185" cy="1251670"/>
          </a:xfrm>
        </p:grpSpPr>
        <p:sp>
          <p:nvSpPr>
            <p:cNvPr id="177" name="Google Shape;177;p14"/>
            <p:cNvSpPr/>
            <p:nvPr/>
          </p:nvSpPr>
          <p:spPr>
            <a:xfrm>
              <a:off x="1271015" y="3945636"/>
              <a:ext cx="1472185" cy="1251668"/>
            </a:xfrm>
            <a:prstGeom prst="roundRect">
              <a:avLst>
                <a:gd fmla="val 8359" name="adj"/>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78" name="Google Shape;178;p14"/>
            <p:cNvSpPr/>
            <p:nvPr/>
          </p:nvSpPr>
          <p:spPr>
            <a:xfrm>
              <a:off x="1271015" y="4742107"/>
              <a:ext cx="1472185" cy="244425"/>
            </a:xfrm>
            <a:prstGeom prst="roundRect">
              <a:avLst>
                <a:gd fmla="val 0" name="adj"/>
              </a:avLst>
            </a:prstGeom>
            <a:solidFill>
              <a:srgbClr val="00B2C3"/>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79" name="Google Shape;179;p14"/>
            <p:cNvSpPr/>
            <p:nvPr/>
          </p:nvSpPr>
          <p:spPr>
            <a:xfrm>
              <a:off x="1271015" y="4742109"/>
              <a:ext cx="1472185" cy="455197"/>
            </a:xfrm>
            <a:prstGeom prst="roundRect">
              <a:avLst>
                <a:gd fmla="val 26317" name="adj"/>
              </a:avLst>
            </a:prstGeom>
            <a:solidFill>
              <a:srgbClr val="00B2C3"/>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Arial"/>
                  <a:ea typeface="Arial"/>
                  <a:cs typeface="Arial"/>
                  <a:sym typeface="Arial"/>
                </a:rPr>
                <a:t>Medir</a:t>
              </a:r>
              <a:endParaRPr/>
            </a:p>
          </p:txBody>
        </p:sp>
      </p:grpSp>
      <p:grpSp>
        <p:nvGrpSpPr>
          <p:cNvPr id="180" name="Google Shape;180;p14"/>
          <p:cNvGrpSpPr/>
          <p:nvPr/>
        </p:nvGrpSpPr>
        <p:grpSpPr>
          <a:xfrm>
            <a:off x="5174335" y="1816500"/>
            <a:ext cx="1344168" cy="1148950"/>
            <a:chOff x="1271015" y="3945636"/>
            <a:chExt cx="1472185" cy="1251670"/>
          </a:xfrm>
        </p:grpSpPr>
        <p:sp>
          <p:nvSpPr>
            <p:cNvPr id="181" name="Google Shape;181;p14"/>
            <p:cNvSpPr/>
            <p:nvPr/>
          </p:nvSpPr>
          <p:spPr>
            <a:xfrm>
              <a:off x="1271015" y="3945636"/>
              <a:ext cx="1472185" cy="1251668"/>
            </a:xfrm>
            <a:prstGeom prst="roundRect">
              <a:avLst>
                <a:gd fmla="val 8359" name="adj"/>
              </a:avLst>
            </a:prstGeom>
            <a:solidFill>
              <a:schemeClr val="lt1"/>
            </a:solidFill>
            <a:ln cap="flat" cmpd="sng" w="19050">
              <a:solidFill>
                <a:srgbClr val="8EC6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82" name="Google Shape;182;p14"/>
            <p:cNvSpPr/>
            <p:nvPr/>
          </p:nvSpPr>
          <p:spPr>
            <a:xfrm>
              <a:off x="1271015" y="4742107"/>
              <a:ext cx="1472185" cy="244425"/>
            </a:xfrm>
            <a:prstGeom prst="roundRect">
              <a:avLst>
                <a:gd fmla="val 0" name="adj"/>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83" name="Google Shape;183;p14"/>
            <p:cNvSpPr/>
            <p:nvPr/>
          </p:nvSpPr>
          <p:spPr>
            <a:xfrm>
              <a:off x="1271015" y="4742109"/>
              <a:ext cx="1472185" cy="455197"/>
            </a:xfrm>
            <a:prstGeom prst="roundRect">
              <a:avLst>
                <a:gd fmla="val 26317" name="adj"/>
              </a:avLst>
            </a:prstGeom>
            <a:solidFill>
              <a:srgbClr val="8EC6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Arial"/>
                  <a:ea typeface="Arial"/>
                  <a:cs typeface="Arial"/>
                  <a:sym typeface="Arial"/>
                </a:rPr>
                <a:t>Construir</a:t>
              </a:r>
              <a:endParaRPr/>
            </a:p>
          </p:txBody>
        </p:sp>
      </p:grpSp>
      <p:grpSp>
        <p:nvGrpSpPr>
          <p:cNvPr id="184" name="Google Shape;184;p14"/>
          <p:cNvGrpSpPr/>
          <p:nvPr/>
        </p:nvGrpSpPr>
        <p:grpSpPr>
          <a:xfrm>
            <a:off x="3865219" y="3248983"/>
            <a:ext cx="1344168" cy="1148950"/>
            <a:chOff x="1271015" y="3945636"/>
            <a:chExt cx="1472185" cy="1251670"/>
          </a:xfrm>
        </p:grpSpPr>
        <p:sp>
          <p:nvSpPr>
            <p:cNvPr id="185" name="Google Shape;185;p14"/>
            <p:cNvSpPr/>
            <p:nvPr/>
          </p:nvSpPr>
          <p:spPr>
            <a:xfrm>
              <a:off x="1271015" y="3945636"/>
              <a:ext cx="1472185" cy="1251668"/>
            </a:xfrm>
            <a:prstGeom prst="roundRect">
              <a:avLst>
                <a:gd fmla="val 8359" name="adj"/>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86" name="Google Shape;186;p14"/>
            <p:cNvSpPr/>
            <p:nvPr/>
          </p:nvSpPr>
          <p:spPr>
            <a:xfrm>
              <a:off x="1271015" y="4742107"/>
              <a:ext cx="1472185" cy="244425"/>
            </a:xfrm>
            <a:prstGeom prst="roundRect">
              <a:avLst>
                <a:gd fmla="val 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187" name="Google Shape;187;p14"/>
            <p:cNvSpPr/>
            <p:nvPr/>
          </p:nvSpPr>
          <p:spPr>
            <a:xfrm>
              <a:off x="1271015" y="4742109"/>
              <a:ext cx="1472185" cy="455197"/>
            </a:xfrm>
            <a:prstGeom prst="roundRect">
              <a:avLst>
                <a:gd fmla="val 26317"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Arial"/>
                  <a:ea typeface="Arial"/>
                  <a:cs typeface="Arial"/>
                  <a:sym typeface="Arial"/>
                </a:rPr>
                <a:t>Aprender</a:t>
              </a:r>
              <a:endParaRPr/>
            </a:p>
          </p:txBody>
        </p:sp>
      </p:grpSp>
      <p:cxnSp>
        <p:nvCxnSpPr>
          <p:cNvPr id="188" name="Google Shape;188;p14"/>
          <p:cNvCxnSpPr>
            <a:stCxn id="181" idx="3"/>
            <a:endCxn id="177" idx="0"/>
          </p:cNvCxnSpPr>
          <p:nvPr/>
        </p:nvCxnSpPr>
        <p:spPr>
          <a:xfrm>
            <a:off x="6518503" y="2390974"/>
            <a:ext cx="598800" cy="858000"/>
          </a:xfrm>
          <a:prstGeom prst="bentConnector2">
            <a:avLst/>
          </a:prstGeom>
          <a:noFill/>
          <a:ln cap="flat" cmpd="sng" w="28575">
            <a:solidFill>
              <a:srgbClr val="808799"/>
            </a:solidFill>
            <a:prstDash val="solid"/>
            <a:round/>
            <a:headEnd len="sm" w="sm" type="none"/>
            <a:tailEnd len="med" w="med" type="triangle"/>
          </a:ln>
        </p:spPr>
      </p:cxnSp>
      <p:cxnSp>
        <p:nvCxnSpPr>
          <p:cNvPr id="189" name="Google Shape;189;p14"/>
          <p:cNvCxnSpPr>
            <a:stCxn id="177" idx="2"/>
            <a:endCxn id="185" idx="2"/>
          </p:cNvCxnSpPr>
          <p:nvPr/>
        </p:nvCxnSpPr>
        <p:spPr>
          <a:xfrm rot="5400000">
            <a:off x="5827135" y="3108231"/>
            <a:ext cx="600" cy="2580000"/>
          </a:xfrm>
          <a:prstGeom prst="bentConnector3">
            <a:avLst>
              <a:gd fmla="val 75141639" name="adj1"/>
            </a:avLst>
          </a:prstGeom>
          <a:noFill/>
          <a:ln cap="flat" cmpd="sng" w="28575">
            <a:solidFill>
              <a:srgbClr val="808799"/>
            </a:solidFill>
            <a:prstDash val="solid"/>
            <a:round/>
            <a:headEnd len="sm" w="sm" type="none"/>
            <a:tailEnd len="med" w="med" type="triangle"/>
          </a:ln>
        </p:spPr>
      </p:cxnSp>
      <p:cxnSp>
        <p:nvCxnSpPr>
          <p:cNvPr id="190" name="Google Shape;190;p14"/>
          <p:cNvCxnSpPr>
            <a:stCxn id="185" idx="0"/>
            <a:endCxn id="181" idx="1"/>
          </p:cNvCxnSpPr>
          <p:nvPr/>
        </p:nvCxnSpPr>
        <p:spPr>
          <a:xfrm rot="-5400000">
            <a:off x="4426753" y="2501533"/>
            <a:ext cx="858000" cy="636900"/>
          </a:xfrm>
          <a:prstGeom prst="bentConnector2">
            <a:avLst/>
          </a:prstGeom>
          <a:noFill/>
          <a:ln cap="flat" cmpd="sng" w="28575">
            <a:solidFill>
              <a:srgbClr val="808799"/>
            </a:solidFill>
            <a:prstDash val="solid"/>
            <a:round/>
            <a:headEnd len="sm" w="sm" type="none"/>
            <a:tailEnd len="med" w="med" type="triangle"/>
          </a:ln>
        </p:spPr>
      </p:cxnSp>
      <p:pic>
        <p:nvPicPr>
          <p:cNvPr id="191" name="Google Shape;191;p14"/>
          <p:cNvPicPr preferRelativeResize="0"/>
          <p:nvPr/>
        </p:nvPicPr>
        <p:blipFill rotWithShape="1">
          <a:blip r:embed="rId3">
            <a:alphaModFix/>
          </a:blip>
          <a:srcRect b="0" l="0" r="0" t="0"/>
          <a:stretch/>
        </p:blipFill>
        <p:spPr>
          <a:xfrm>
            <a:off x="5580452" y="1917441"/>
            <a:ext cx="531934" cy="529856"/>
          </a:xfrm>
          <a:prstGeom prst="rect">
            <a:avLst/>
          </a:prstGeom>
          <a:noFill/>
          <a:ln>
            <a:noFill/>
          </a:ln>
        </p:spPr>
      </p:pic>
      <p:pic>
        <p:nvPicPr>
          <p:cNvPr id="192" name="Google Shape;192;p14"/>
          <p:cNvPicPr preferRelativeResize="0"/>
          <p:nvPr/>
        </p:nvPicPr>
        <p:blipFill rotWithShape="1">
          <a:blip r:embed="rId4">
            <a:alphaModFix/>
          </a:blip>
          <a:srcRect b="0" l="0" r="0" t="0"/>
          <a:stretch/>
        </p:blipFill>
        <p:spPr>
          <a:xfrm>
            <a:off x="6782207" y="3486944"/>
            <a:ext cx="683155" cy="304449"/>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4213517" y="3340645"/>
            <a:ext cx="637142" cy="545884"/>
          </a:xfrm>
          <a:prstGeom prst="rect">
            <a:avLst/>
          </a:prstGeom>
          <a:noFill/>
          <a:ln>
            <a:noFill/>
          </a:ln>
        </p:spPr>
      </p:pic>
      <p:cxnSp>
        <p:nvCxnSpPr>
          <p:cNvPr id="194" name="Google Shape;194;p14"/>
          <p:cNvCxnSpPr/>
          <p:nvPr/>
        </p:nvCxnSpPr>
        <p:spPr>
          <a:xfrm flipH="1" rot="10800000">
            <a:off x="2582094" y="2076452"/>
            <a:ext cx="2513437" cy="441424"/>
          </a:xfrm>
          <a:prstGeom prst="straightConnector1">
            <a:avLst/>
          </a:prstGeom>
          <a:noFill/>
          <a:ln cap="flat" cmpd="sng" w="28575">
            <a:solidFill>
              <a:srgbClr val="714FA0"/>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nvSpPr>
        <p:spPr>
          <a:xfrm>
            <a:off x="510011" y="919586"/>
            <a:ext cx="8165677" cy="13080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8EC640"/>
                </a:solidFill>
                <a:latin typeface="Calibri"/>
                <a:ea typeface="Calibri"/>
                <a:cs typeface="Calibri"/>
                <a:sym typeface="Calibri"/>
              </a:rPr>
              <a:t>PASO 1: CREAR/CONSTRUIR</a:t>
            </a:r>
            <a:endParaRPr/>
          </a:p>
          <a:p>
            <a:pPr indent="-180975" lvl="0" marL="180975"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Producto Mínimo Viable (PMV)</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una versión del producto que permite al equipo recabar la mayor cantidad de aprendizaje validado sobre los clientes con el menor esfuerzo posible. </a:t>
            </a:r>
            <a:endParaRPr/>
          </a:p>
        </p:txBody>
      </p:sp>
      <p:sp>
        <p:nvSpPr>
          <p:cNvPr id="201" name="Google Shape;201;p15"/>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pic>
        <p:nvPicPr>
          <p:cNvPr id="202" name="Google Shape;202;p15"/>
          <p:cNvPicPr preferRelativeResize="0"/>
          <p:nvPr/>
        </p:nvPicPr>
        <p:blipFill rotWithShape="1">
          <a:blip r:embed="rId3">
            <a:alphaModFix/>
          </a:blip>
          <a:srcRect b="0" l="0" r="0" t="0"/>
          <a:stretch/>
        </p:blipFill>
        <p:spPr>
          <a:xfrm>
            <a:off x="1701800" y="2631887"/>
            <a:ext cx="5514975" cy="1934837"/>
          </a:xfrm>
          <a:prstGeom prst="rect">
            <a:avLst/>
          </a:prstGeom>
          <a:noFill/>
          <a:ln>
            <a:noFill/>
          </a:ln>
        </p:spPr>
      </p:pic>
      <p:sp>
        <p:nvSpPr>
          <p:cNvPr id="203" name="Google Shape;203;p15"/>
          <p:cNvSpPr txBox="1"/>
          <p:nvPr/>
        </p:nvSpPr>
        <p:spPr>
          <a:xfrm>
            <a:off x="2163762" y="4486275"/>
            <a:ext cx="229552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600">
                <a:solidFill>
                  <a:schemeClr val="dk1"/>
                </a:solidFill>
                <a:latin typeface="Calibri"/>
                <a:ea typeface="Calibri"/>
                <a:cs typeface="Calibri"/>
                <a:sym typeface="Calibri"/>
              </a:rPr>
              <a:t>Producto Mínimo Viable</a:t>
            </a:r>
            <a:endParaRPr/>
          </a:p>
        </p:txBody>
      </p:sp>
      <p:sp>
        <p:nvSpPr>
          <p:cNvPr id="204" name="Google Shape;204;p15"/>
          <p:cNvSpPr txBox="1"/>
          <p:nvPr/>
        </p:nvSpPr>
        <p:spPr>
          <a:xfrm>
            <a:off x="4838700" y="4486275"/>
            <a:ext cx="208597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600">
                <a:solidFill>
                  <a:schemeClr val="dk1"/>
                </a:solidFill>
                <a:latin typeface="Calibri"/>
                <a:ea typeface="Calibri"/>
                <a:cs typeface="Calibri"/>
                <a:sym typeface="Calibri"/>
              </a:rPr>
              <a:t>Producto</a:t>
            </a:r>
            <a:endParaRPr b="1" sz="1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6"/>
          <p:cNvPicPr preferRelativeResize="0"/>
          <p:nvPr>
            <p:ph idx="1" type="body"/>
          </p:nvPr>
        </p:nvPicPr>
        <p:blipFill rotWithShape="1">
          <a:blip r:embed="rId3">
            <a:alphaModFix/>
          </a:blip>
          <a:srcRect b="0" l="0" r="0" t="0"/>
          <a:stretch/>
        </p:blipFill>
        <p:spPr>
          <a:xfrm>
            <a:off x="2040835" y="2421910"/>
            <a:ext cx="4389476" cy="2812079"/>
          </a:xfrm>
          <a:prstGeom prst="rect">
            <a:avLst/>
          </a:prstGeom>
          <a:noFill/>
          <a:ln>
            <a:noFill/>
          </a:ln>
        </p:spPr>
      </p:pic>
      <p:sp>
        <p:nvSpPr>
          <p:cNvPr id="211" name="Google Shape;211;p16"/>
          <p:cNvSpPr txBox="1"/>
          <p:nvPr/>
        </p:nvSpPr>
        <p:spPr>
          <a:xfrm>
            <a:off x="512762" y="922338"/>
            <a:ext cx="7735125" cy="1061829"/>
          </a:xfrm>
          <a:prstGeom prst="rect">
            <a:avLst/>
          </a:prstGeom>
          <a:noFill/>
          <a:ln>
            <a:noFill/>
          </a:ln>
        </p:spPr>
        <p:txBody>
          <a:bodyPr anchorCtr="0" anchor="t" bIns="0" lIns="0" spcFirstLastPara="1" rIns="0" wrap="square" tIns="0">
            <a:spAutoFit/>
          </a:bodyPr>
          <a:lstStyle/>
          <a:p>
            <a:pPr indent="0" lvl="0" marL="7938" marR="0" rtl="0" algn="l">
              <a:spcBef>
                <a:spcPts val="0"/>
              </a:spcBef>
              <a:spcAft>
                <a:spcPts val="0"/>
              </a:spcAft>
              <a:buNone/>
            </a:pPr>
            <a:r>
              <a:rPr b="1" lang="es-PE" sz="1600">
                <a:solidFill>
                  <a:srgbClr val="00B1C3"/>
                </a:solidFill>
                <a:latin typeface="Calibri"/>
                <a:ea typeface="Calibri"/>
                <a:cs typeface="Calibri"/>
                <a:sym typeface="Calibri"/>
              </a:rPr>
              <a:t>PASO 2: MEDIR</a:t>
            </a:r>
            <a:endParaRPr/>
          </a:p>
          <a:p>
            <a:pPr indent="-176213" lvl="0" marL="176213"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Evaluar y saber si estamos obteniendo conocimiento validado.</a:t>
            </a:r>
            <a:endParaRPr/>
          </a:p>
          <a:p>
            <a:pPr indent="-176213" lvl="0" marL="17621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Establecer el punto de partida de donde comenzaremos obtener datos.</a:t>
            </a:r>
            <a:endParaRPr/>
          </a:p>
          <a:p>
            <a:pPr indent="-176213" lvl="0" marL="17621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la contabilidad de la innovación, una alternativa a la contabilidad tradicional.</a:t>
            </a:r>
            <a:endParaRPr/>
          </a:p>
        </p:txBody>
      </p:sp>
      <p:sp>
        <p:nvSpPr>
          <p:cNvPr id="212" name="Google Shape;212;p16"/>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nvSpPr>
        <p:spPr>
          <a:xfrm>
            <a:off x="508585" y="918160"/>
            <a:ext cx="3889375" cy="27853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EE4639"/>
                </a:solidFill>
                <a:latin typeface="Calibri"/>
                <a:ea typeface="Calibri"/>
                <a:cs typeface="Calibri"/>
                <a:sym typeface="Calibri"/>
              </a:rPr>
              <a:t>PASO 3: APRENDER</a:t>
            </a:r>
            <a:endParaRPr/>
          </a:p>
          <a:p>
            <a:pPr indent="-180975" lvl="0" marL="180975"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Analizaremos y actuaremos en base a los datos obtenidos.</a:t>
            </a:r>
            <a:endParaRPr/>
          </a:p>
          <a:p>
            <a:pPr indent="-18097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Si la hipótesis no es la correcta debemos cambiar nuestra dirección (pivotear). </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Cambiar la estrategia.</a:t>
            </a:r>
            <a:endParaRPr/>
          </a:p>
          <a:p>
            <a:pPr indent="-18097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Si la hipótesis es validada hay que continuar con el plan de acción.</a:t>
            </a:r>
            <a:endParaRPr/>
          </a:p>
        </p:txBody>
      </p:sp>
      <p:sp>
        <p:nvSpPr>
          <p:cNvPr id="219" name="Google Shape;219;p17"/>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EL MÉTODO LEAN STARTUP</a:t>
            </a:r>
            <a:endParaRPr/>
          </a:p>
        </p:txBody>
      </p:sp>
      <p:pic>
        <p:nvPicPr>
          <p:cNvPr id="220" name="Google Shape;220;p17"/>
          <p:cNvPicPr preferRelativeResize="0"/>
          <p:nvPr/>
        </p:nvPicPr>
        <p:blipFill rotWithShape="1">
          <a:blip r:embed="rId3">
            <a:alphaModFix/>
          </a:blip>
          <a:srcRect b="0" l="0" r="0" t="0"/>
          <a:stretch/>
        </p:blipFill>
        <p:spPr>
          <a:xfrm>
            <a:off x="4498480" y="1562100"/>
            <a:ext cx="4407798" cy="309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8"/>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18"/>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ACTIVIDAD</a:t>
            </a:r>
            <a:endParaRPr b="1" sz="1600">
              <a:solidFill>
                <a:srgbClr val="00B1C3"/>
              </a:solidFill>
              <a:latin typeface="Calibri"/>
              <a:ea typeface="Calibri"/>
              <a:cs typeface="Calibri"/>
              <a:sym typeface="Calibri"/>
            </a:endParaRPr>
          </a:p>
        </p:txBody>
      </p:sp>
      <p:grpSp>
        <p:nvGrpSpPr>
          <p:cNvPr id="228" name="Google Shape;228;p18"/>
          <p:cNvGrpSpPr/>
          <p:nvPr/>
        </p:nvGrpSpPr>
        <p:grpSpPr>
          <a:xfrm>
            <a:off x="514858" y="499074"/>
            <a:ext cx="131794" cy="132296"/>
            <a:chOff x="511902" y="912279"/>
            <a:chExt cx="281320" cy="282391"/>
          </a:xfrm>
        </p:grpSpPr>
        <p:sp>
          <p:nvSpPr>
            <p:cNvPr id="229" name="Google Shape;229;p1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0" name="Google Shape;230;p18"/>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231" name="Google Shape;231;p18"/>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18"/>
          <p:cNvSpPr/>
          <p:nvPr/>
        </p:nvSpPr>
        <p:spPr>
          <a:xfrm>
            <a:off x="684213" y="1245204"/>
            <a:ext cx="3887787" cy="37087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PRODUCTO MÍNIMO VIABLE / PROBANDO HIPÓTESIS</a:t>
            </a:r>
            <a:endParaRPr/>
          </a:p>
          <a:p>
            <a:pPr indent="-185738" lvl="0" marL="185738" marR="0" rtl="0" algn="l">
              <a:spcBef>
                <a:spcPts val="600"/>
              </a:spcBef>
              <a:spcAft>
                <a:spcPts val="0"/>
              </a:spcAft>
              <a:buClr>
                <a:schemeClr val="dk1"/>
              </a:buClr>
              <a:buSzPts val="1300"/>
              <a:buFont typeface="Arial"/>
              <a:buChar char="•"/>
            </a:pPr>
            <a:r>
              <a:rPr lang="es-PE" sz="1300">
                <a:solidFill>
                  <a:schemeClr val="dk1"/>
                </a:solidFill>
                <a:latin typeface="Calibri"/>
                <a:ea typeface="Calibri"/>
                <a:cs typeface="Calibri"/>
                <a:sym typeface="Calibri"/>
              </a:rPr>
              <a:t>Se reúnen los equipos formados para el trabajo final y van a diseñar una Web que presente y ofrezca la solución que están desarrollando.</a:t>
            </a:r>
            <a:br>
              <a:rPr lang="es-PE"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s-PE" sz="1300">
                <a:solidFill>
                  <a:schemeClr val="dk1"/>
                </a:solidFill>
                <a:latin typeface="Calibri"/>
                <a:ea typeface="Calibri"/>
                <a:cs typeface="Calibri"/>
                <a:sym typeface="Calibri"/>
              </a:rPr>
              <a:t>Pasos:</a:t>
            </a:r>
            <a:endParaRPr/>
          </a:p>
          <a:p>
            <a:pPr indent="-185738" lvl="1" marL="185738" marR="0" rtl="0" algn="l">
              <a:spcBef>
                <a:spcPts val="0"/>
              </a:spcBef>
              <a:spcAft>
                <a:spcPts val="0"/>
              </a:spcAft>
              <a:buClr>
                <a:schemeClr val="dk1"/>
              </a:buClr>
              <a:buSzPts val="1300"/>
              <a:buFont typeface="Arial"/>
              <a:buChar char="•"/>
            </a:pPr>
            <a:r>
              <a:rPr b="0" i="0" lang="es-PE" sz="1300" u="none" cap="none" strike="noStrike">
                <a:solidFill>
                  <a:schemeClr val="dk1"/>
                </a:solidFill>
                <a:latin typeface="Calibri"/>
                <a:ea typeface="Calibri"/>
                <a:cs typeface="Calibri"/>
                <a:sym typeface="Calibri"/>
              </a:rPr>
              <a:t>Agruparse en equipos.</a:t>
            </a:r>
            <a:endParaRPr/>
          </a:p>
          <a:p>
            <a:pPr indent="-185738" lvl="1" marL="185738" marR="0" rtl="0" algn="l">
              <a:spcBef>
                <a:spcPts val="0"/>
              </a:spcBef>
              <a:spcAft>
                <a:spcPts val="0"/>
              </a:spcAft>
              <a:buClr>
                <a:schemeClr val="dk1"/>
              </a:buClr>
              <a:buSzPts val="1300"/>
              <a:buFont typeface="Arial"/>
              <a:buChar char="•"/>
            </a:pPr>
            <a:r>
              <a:rPr b="0" i="0" lang="es-PE" sz="1300" u="none" cap="none" strike="noStrike">
                <a:solidFill>
                  <a:schemeClr val="dk1"/>
                </a:solidFill>
                <a:latin typeface="Calibri"/>
                <a:ea typeface="Calibri"/>
                <a:cs typeface="Calibri"/>
                <a:sym typeface="Calibri"/>
              </a:rPr>
              <a:t>Recuperar la solución que propusieron la clase anterior.</a:t>
            </a:r>
            <a:endParaRPr/>
          </a:p>
          <a:p>
            <a:pPr indent="-185738" lvl="1" marL="185738" marR="0" rtl="0" algn="l">
              <a:spcBef>
                <a:spcPts val="0"/>
              </a:spcBef>
              <a:spcAft>
                <a:spcPts val="0"/>
              </a:spcAft>
              <a:buClr>
                <a:schemeClr val="dk1"/>
              </a:buClr>
              <a:buSzPts val="1300"/>
              <a:buFont typeface="Arial"/>
              <a:buChar char="•"/>
            </a:pPr>
            <a:r>
              <a:rPr b="0" i="0" lang="es-PE" sz="1300" u="none" cap="none" strike="noStrike">
                <a:solidFill>
                  <a:schemeClr val="dk1"/>
                </a:solidFill>
                <a:latin typeface="Calibri"/>
                <a:ea typeface="Calibri"/>
                <a:cs typeface="Calibri"/>
                <a:sym typeface="Calibri"/>
              </a:rPr>
              <a:t>Diseñar una Web para dar a conocer esta solución.</a:t>
            </a:r>
            <a:endParaRPr/>
          </a:p>
          <a:p>
            <a:pPr indent="-103188" lvl="1" marL="185738" marR="0" rtl="0" algn="l">
              <a:spcBef>
                <a:spcPts val="0"/>
              </a:spcBef>
              <a:spcAft>
                <a:spcPts val="0"/>
              </a:spcAft>
              <a:buClr>
                <a:schemeClr val="dk1"/>
              </a:buClr>
              <a:buSzPts val="1300"/>
              <a:buFont typeface="Arial"/>
              <a:buNone/>
            </a:pPr>
            <a:r>
              <a:t/>
            </a:r>
            <a:endParaRPr b="0" i="0" sz="1300" u="none" cap="none" strike="noStrike">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300"/>
              <a:buFont typeface="Arial"/>
              <a:buChar char="•"/>
            </a:pPr>
            <a:r>
              <a:rPr lang="es-PE" sz="1300">
                <a:solidFill>
                  <a:schemeClr val="dk1"/>
                </a:solidFill>
                <a:latin typeface="Calibri"/>
                <a:ea typeface="Calibri"/>
                <a:cs typeface="Calibri"/>
                <a:sym typeface="Calibri"/>
              </a:rPr>
              <a:t>Grupo conformado</a:t>
            </a:r>
            <a:endParaRPr/>
          </a:p>
          <a:p>
            <a:pPr indent="-185738" lvl="0" marL="185738" marR="0" rtl="0" algn="l">
              <a:spcBef>
                <a:spcPts val="0"/>
              </a:spcBef>
              <a:spcAft>
                <a:spcPts val="0"/>
              </a:spcAft>
              <a:buClr>
                <a:schemeClr val="dk1"/>
              </a:buClr>
              <a:buSzPts val="1300"/>
              <a:buFont typeface="Arial"/>
              <a:buChar char="•"/>
            </a:pPr>
            <a:r>
              <a:rPr b="1" lang="es-PE" sz="1300">
                <a:solidFill>
                  <a:schemeClr val="dk1"/>
                </a:solidFill>
                <a:latin typeface="Calibri"/>
                <a:ea typeface="Calibri"/>
                <a:cs typeface="Calibri"/>
                <a:sym typeface="Calibri"/>
              </a:rPr>
              <a:t>Duración: </a:t>
            </a:r>
            <a:r>
              <a:rPr lang="es-PE" sz="1300">
                <a:solidFill>
                  <a:schemeClr val="dk1"/>
                </a:solidFill>
                <a:latin typeface="Calibri"/>
                <a:ea typeface="Calibri"/>
                <a:cs typeface="Calibri"/>
                <a:sym typeface="Calibri"/>
              </a:rPr>
              <a:t>40 minutos para “diseñar”</a:t>
            </a:r>
            <a:endParaRPr/>
          </a:p>
          <a:p>
            <a:pPr indent="-185738" lvl="0" marL="185738" marR="0" rtl="0" algn="l">
              <a:spcBef>
                <a:spcPts val="0"/>
              </a:spcBef>
              <a:spcAft>
                <a:spcPts val="0"/>
              </a:spcAft>
              <a:buClr>
                <a:schemeClr val="dk1"/>
              </a:buClr>
              <a:buSzPts val="1300"/>
              <a:buFont typeface="Arial"/>
              <a:buChar char="•"/>
            </a:pPr>
            <a:r>
              <a:rPr b="1" lang="es-PE" sz="1300">
                <a:solidFill>
                  <a:schemeClr val="dk1"/>
                </a:solidFill>
                <a:latin typeface="Calibri"/>
                <a:ea typeface="Calibri"/>
                <a:cs typeface="Calibri"/>
                <a:sym typeface="Calibri"/>
              </a:rPr>
              <a:t>Criterios de evaluación: </a:t>
            </a:r>
            <a:endParaRPr/>
          </a:p>
          <a:p>
            <a:pPr indent="-177800" lvl="1" marL="355600" marR="0" rtl="0" algn="l">
              <a:spcBef>
                <a:spcPts val="0"/>
              </a:spcBef>
              <a:spcAft>
                <a:spcPts val="0"/>
              </a:spcAft>
              <a:buClr>
                <a:schemeClr val="dk1"/>
              </a:buClr>
              <a:buSzPts val="1300"/>
              <a:buFont typeface="Arial"/>
              <a:buChar char="•"/>
            </a:pPr>
            <a:r>
              <a:rPr b="0" i="0" lang="es-PE" sz="1300" u="none" cap="none" strike="noStrike">
                <a:solidFill>
                  <a:schemeClr val="dk1"/>
                </a:solidFill>
                <a:latin typeface="Calibri"/>
                <a:ea typeface="Calibri"/>
                <a:cs typeface="Calibri"/>
                <a:sym typeface="Calibri"/>
              </a:rPr>
              <a:t>Contenido / Información de la solución </a:t>
            </a:r>
            <a:br>
              <a:rPr b="0" i="0" lang="es-PE" sz="1300" u="none" cap="none" strike="noStrike">
                <a:solidFill>
                  <a:schemeClr val="dk1"/>
                </a:solidFill>
                <a:latin typeface="Calibri"/>
                <a:ea typeface="Calibri"/>
                <a:cs typeface="Calibri"/>
                <a:sym typeface="Calibri"/>
              </a:rPr>
            </a:br>
            <a:r>
              <a:rPr b="0" i="0" lang="es-PE" sz="1300" u="none" cap="none" strike="noStrike">
                <a:solidFill>
                  <a:schemeClr val="dk1"/>
                </a:solidFill>
                <a:latin typeface="Calibri"/>
                <a:ea typeface="Calibri"/>
                <a:cs typeface="Calibri"/>
                <a:sym typeface="Calibri"/>
              </a:rPr>
              <a:t>que proponen.</a:t>
            </a:r>
            <a:endParaRPr/>
          </a:p>
          <a:p>
            <a:pPr indent="-177800" lvl="1" marL="355600" marR="0" rtl="0" algn="l">
              <a:spcBef>
                <a:spcPts val="0"/>
              </a:spcBef>
              <a:spcAft>
                <a:spcPts val="0"/>
              </a:spcAft>
              <a:buClr>
                <a:schemeClr val="dk1"/>
              </a:buClr>
              <a:buSzPts val="1300"/>
              <a:buFont typeface="Arial"/>
              <a:buChar char="•"/>
            </a:pPr>
            <a:r>
              <a:rPr b="0" i="0" lang="es-PE" sz="1300" u="none" cap="none" strike="noStrike">
                <a:solidFill>
                  <a:schemeClr val="dk1"/>
                </a:solidFill>
                <a:latin typeface="Calibri"/>
                <a:ea typeface="Calibri"/>
                <a:cs typeface="Calibri"/>
                <a:sym typeface="Calibri"/>
              </a:rPr>
              <a:t>Diseño de la web.</a:t>
            </a:r>
            <a:endParaRPr/>
          </a:p>
        </p:txBody>
      </p:sp>
      <p:pic>
        <p:nvPicPr>
          <p:cNvPr id="233" name="Google Shape;233;p18"/>
          <p:cNvPicPr preferRelativeResize="0"/>
          <p:nvPr/>
        </p:nvPicPr>
        <p:blipFill rotWithShape="1">
          <a:blip r:embed="rId4">
            <a:alphaModFix/>
          </a:blip>
          <a:srcRect b="0" l="0" r="0" t="0"/>
          <a:stretch/>
        </p:blipFill>
        <p:spPr>
          <a:xfrm>
            <a:off x="5242508" y="1562100"/>
            <a:ext cx="3401226" cy="229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TAREA</a:t>
            </a:r>
            <a:endParaRPr b="1" sz="1600">
              <a:solidFill>
                <a:srgbClr val="00B1C3"/>
              </a:solidFill>
              <a:latin typeface="Calibri"/>
              <a:ea typeface="Calibri"/>
              <a:cs typeface="Calibri"/>
              <a:sym typeface="Calibri"/>
            </a:endParaRPr>
          </a:p>
        </p:txBody>
      </p:sp>
      <p:grpSp>
        <p:nvGrpSpPr>
          <p:cNvPr id="240" name="Google Shape;240;p19"/>
          <p:cNvGrpSpPr/>
          <p:nvPr/>
        </p:nvGrpSpPr>
        <p:grpSpPr>
          <a:xfrm>
            <a:off x="514858" y="499074"/>
            <a:ext cx="131794" cy="132296"/>
            <a:chOff x="511902" y="912279"/>
            <a:chExt cx="281320" cy="282391"/>
          </a:xfrm>
        </p:grpSpPr>
        <p:sp>
          <p:nvSpPr>
            <p:cNvPr id="241" name="Google Shape;241;p1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2" name="Google Shape;242;p19"/>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243" name="Google Shape;243;p19"/>
          <p:cNvSpPr/>
          <p:nvPr/>
        </p:nvSpPr>
        <p:spPr>
          <a:xfrm>
            <a:off x="503238" y="912813"/>
            <a:ext cx="81724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9"/>
          <p:cNvSpPr/>
          <p:nvPr/>
        </p:nvSpPr>
        <p:spPr>
          <a:xfrm>
            <a:off x="684214" y="1245204"/>
            <a:ext cx="4745036" cy="1508105"/>
          </a:xfrm>
          <a:prstGeom prst="rect">
            <a:avLst/>
          </a:prstGeom>
          <a:noFill/>
          <a:ln>
            <a:noFill/>
          </a:ln>
        </p:spPr>
        <p:txBody>
          <a:bodyPr anchorCtr="0" anchor="t" bIns="0" lIns="0" spcFirstLastPara="1" rIns="0" wrap="square" tIns="0">
            <a:spAutoFit/>
          </a:bodyPr>
          <a:lstStyle/>
          <a:p>
            <a:pPr indent="-185738" lvl="0" marL="185738"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Se van a repartir dos tareas dentro del equipo:</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15900" lvl="1" marL="215900" marR="0" rtl="0" algn="l">
              <a:spcBef>
                <a:spcPts val="0"/>
              </a:spcBef>
              <a:spcAft>
                <a:spcPts val="0"/>
              </a:spcAft>
              <a:buClr>
                <a:schemeClr val="dk1"/>
              </a:buClr>
              <a:buSzPts val="1400"/>
              <a:buFont typeface="Arial"/>
              <a:buAutoNum type="arabicPeriod"/>
            </a:pPr>
            <a:r>
              <a:rPr b="0" i="0" lang="es-PE" sz="1400" u="none" cap="none" strike="noStrike">
                <a:solidFill>
                  <a:schemeClr val="dk1"/>
                </a:solidFill>
                <a:latin typeface="Calibri"/>
                <a:ea typeface="Calibri"/>
                <a:cs typeface="Calibri"/>
                <a:sym typeface="Calibri"/>
              </a:rPr>
              <a:t>Partiendo de la web diseñada hoy, cada equipo construirá su sitio web y lo presentará la próxima clase.</a:t>
            </a:r>
            <a:endParaRPr/>
          </a:p>
          <a:p>
            <a:pPr indent="-127000" lvl="1" marL="2159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15900" lvl="1" marL="215900" marR="0" rtl="0" algn="l">
              <a:spcBef>
                <a:spcPts val="0"/>
              </a:spcBef>
              <a:spcAft>
                <a:spcPts val="0"/>
              </a:spcAft>
              <a:buClr>
                <a:schemeClr val="dk1"/>
              </a:buClr>
              <a:buSzPts val="1400"/>
              <a:buFont typeface="Arial"/>
              <a:buAutoNum type="arabicPeriod"/>
            </a:pPr>
            <a:r>
              <a:rPr b="0" i="0" lang="es-PE" sz="1400" u="none" cap="none" strike="noStrike">
                <a:solidFill>
                  <a:schemeClr val="dk1"/>
                </a:solidFill>
                <a:latin typeface="Calibri"/>
                <a:ea typeface="Calibri"/>
                <a:cs typeface="Calibri"/>
                <a:sym typeface="Calibri"/>
              </a:rPr>
              <a:t>Hacer algunas entrevistas a personas que se ven afectadas por el problema que han elegido solucionar. </a:t>
            </a:r>
            <a:endParaRPr/>
          </a:p>
        </p:txBody>
      </p:sp>
      <p:pic>
        <p:nvPicPr>
          <p:cNvPr id="245" name="Google Shape;245;p19"/>
          <p:cNvPicPr preferRelativeResize="0"/>
          <p:nvPr/>
        </p:nvPicPr>
        <p:blipFill rotWithShape="1">
          <a:blip r:embed="rId4">
            <a:alphaModFix amt="25000"/>
          </a:blip>
          <a:srcRect b="0" l="0" r="0" t="0"/>
          <a:stretch/>
        </p:blipFill>
        <p:spPr>
          <a:xfrm>
            <a:off x="6976674" y="3039428"/>
            <a:ext cx="1699014" cy="2194560"/>
          </a:xfrm>
          <a:prstGeom prst="rect">
            <a:avLst/>
          </a:prstGeom>
          <a:noFill/>
          <a:ln>
            <a:noFill/>
          </a:ln>
        </p:spPr>
      </p:pic>
      <p:pic>
        <p:nvPicPr>
          <p:cNvPr id="246" name="Google Shape;246;p19"/>
          <p:cNvPicPr preferRelativeResize="0"/>
          <p:nvPr/>
        </p:nvPicPr>
        <p:blipFill rotWithShape="1">
          <a:blip r:embed="rId5">
            <a:alphaModFix/>
          </a:blip>
          <a:srcRect b="6717" l="3401" r="3751" t="5084"/>
          <a:stretch/>
        </p:blipFill>
        <p:spPr>
          <a:xfrm>
            <a:off x="914601" y="2920717"/>
            <a:ext cx="3886406" cy="21458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 name="Google Shape;61;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2" name="Google Shape;62;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PE" sz="3300">
                <a:solidFill>
                  <a:schemeClr val="lt1"/>
                </a:solidFill>
                <a:latin typeface="Arial"/>
                <a:ea typeface="Arial"/>
                <a:cs typeface="Arial"/>
                <a:sym typeface="Arial"/>
              </a:rPr>
              <a:t>DE LA SESIÓN</a:t>
            </a:r>
            <a:endParaRPr/>
          </a:p>
        </p:txBody>
      </p:sp>
      <p:pic>
        <p:nvPicPr>
          <p:cNvPr id="64" name="Google Shape;64;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5" name="Google Shape;65;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2" name="Google Shape;252;p20"/>
          <p:cNvGrpSpPr/>
          <p:nvPr/>
        </p:nvGrpSpPr>
        <p:grpSpPr>
          <a:xfrm>
            <a:off x="2506315" y="2194222"/>
            <a:ext cx="4581728" cy="1326557"/>
            <a:chOff x="2403187" y="2211377"/>
            <a:chExt cx="4581728" cy="1326557"/>
          </a:xfrm>
        </p:grpSpPr>
        <p:sp>
          <p:nvSpPr>
            <p:cNvPr id="253" name="Google Shape;253;p20"/>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CONCLUSIONES</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254" name="Google Shape;254;p20"/>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255" name="Google Shape;255;p20"/>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21"/>
          <p:cNvSpPr txBox="1"/>
          <p:nvPr/>
        </p:nvSpPr>
        <p:spPr>
          <a:xfrm>
            <a:off x="1279547" y="912813"/>
            <a:ext cx="5368141"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Una startup es una empresa de nueva creación que presenta unas grandes posibilidades  de crecimiento.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En la mayoría de casos se encuentra ligada a la tecnología.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Lean Startup es una metodología elaborada por Eric Ries que busca ayudar a los emprendedores a incrementar las probabilidades de crear una startup con éxito.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aprendizaje es la unidad esencial para medir el progreso de una startup.</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proceso de la metodología es: Crear, Medir y Aprender.</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Producto Mínimo Viable es una versión del producto que permite al equipo recolectar aprendizaje validado sobre los clientes con el menor esfuerzo posible. </a:t>
            </a:r>
            <a:endParaRPr/>
          </a:p>
        </p:txBody>
      </p:sp>
      <p:pic>
        <p:nvPicPr>
          <p:cNvPr id="263" name="Google Shape;263;p21"/>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264" name="Google Shape;264;p2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5" name="Google Shape;265;p21"/>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266" name="Google Shape;266;p21"/>
          <p:cNvPicPr preferRelativeResize="0"/>
          <p:nvPr/>
        </p:nvPicPr>
        <p:blipFill rotWithShape="1">
          <a:blip r:embed="rId3">
            <a:alphaModFix/>
          </a:blip>
          <a:srcRect b="0" l="0" r="0" t="0"/>
          <a:stretch/>
        </p:blipFill>
        <p:spPr>
          <a:xfrm>
            <a:off x="1011260" y="1604336"/>
            <a:ext cx="114138" cy="117546"/>
          </a:xfrm>
          <a:prstGeom prst="rect">
            <a:avLst/>
          </a:prstGeom>
          <a:noFill/>
          <a:ln>
            <a:noFill/>
          </a:ln>
        </p:spPr>
      </p:pic>
      <p:pic>
        <p:nvPicPr>
          <p:cNvPr id="267" name="Google Shape;267;p21"/>
          <p:cNvPicPr preferRelativeResize="0"/>
          <p:nvPr/>
        </p:nvPicPr>
        <p:blipFill rotWithShape="1">
          <a:blip r:embed="rId3">
            <a:alphaModFix/>
          </a:blip>
          <a:srcRect b="0" l="0" r="0" t="0"/>
          <a:stretch/>
        </p:blipFill>
        <p:spPr>
          <a:xfrm>
            <a:off x="1011260" y="2030033"/>
            <a:ext cx="114138" cy="117546"/>
          </a:xfrm>
          <a:prstGeom prst="rect">
            <a:avLst/>
          </a:prstGeom>
          <a:noFill/>
          <a:ln>
            <a:noFill/>
          </a:ln>
        </p:spPr>
      </p:pic>
      <p:pic>
        <p:nvPicPr>
          <p:cNvPr id="268" name="Google Shape;268;p21"/>
          <p:cNvPicPr preferRelativeResize="0"/>
          <p:nvPr/>
        </p:nvPicPr>
        <p:blipFill rotWithShape="1">
          <a:blip r:embed="rId3">
            <a:alphaModFix/>
          </a:blip>
          <a:srcRect b="0" l="0" r="0" t="0"/>
          <a:stretch/>
        </p:blipFill>
        <p:spPr>
          <a:xfrm>
            <a:off x="1011260" y="2884645"/>
            <a:ext cx="114138" cy="117546"/>
          </a:xfrm>
          <a:prstGeom prst="rect">
            <a:avLst/>
          </a:prstGeom>
          <a:noFill/>
          <a:ln>
            <a:noFill/>
          </a:ln>
        </p:spPr>
      </p:pic>
      <p:pic>
        <p:nvPicPr>
          <p:cNvPr id="269" name="Google Shape;269;p21"/>
          <p:cNvPicPr preferRelativeResize="0"/>
          <p:nvPr/>
        </p:nvPicPr>
        <p:blipFill rotWithShape="1">
          <a:blip r:embed="rId3">
            <a:alphaModFix/>
          </a:blip>
          <a:srcRect b="0" l="0" r="0" t="0"/>
          <a:stretch/>
        </p:blipFill>
        <p:spPr>
          <a:xfrm>
            <a:off x="1011260" y="3310651"/>
            <a:ext cx="114138" cy="117546"/>
          </a:xfrm>
          <a:prstGeom prst="rect">
            <a:avLst/>
          </a:prstGeom>
          <a:noFill/>
          <a:ln>
            <a:noFill/>
          </a:ln>
        </p:spPr>
      </p:pic>
      <p:pic>
        <p:nvPicPr>
          <p:cNvPr id="270" name="Google Shape;270;p21"/>
          <p:cNvPicPr preferRelativeResize="0"/>
          <p:nvPr/>
        </p:nvPicPr>
        <p:blipFill rotWithShape="1">
          <a:blip r:embed="rId3">
            <a:alphaModFix/>
          </a:blip>
          <a:srcRect b="0" l="0" r="0" t="0"/>
          <a:stretch/>
        </p:blipFill>
        <p:spPr>
          <a:xfrm>
            <a:off x="1011260" y="3735740"/>
            <a:ext cx="114138" cy="117546"/>
          </a:xfrm>
          <a:prstGeom prst="rect">
            <a:avLst/>
          </a:prstGeom>
          <a:noFill/>
          <a:ln>
            <a:noFill/>
          </a:ln>
        </p:spPr>
      </p:pic>
      <p:sp>
        <p:nvSpPr>
          <p:cNvPr id="271" name="Google Shape;271;p2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CONCLUSIONES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22"/>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BIBLIOGRAFÍA</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278" name="Google Shape;278;p22"/>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279" name="Google Shape;279;p22"/>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23"/>
          <p:cNvSpPr txBox="1"/>
          <p:nvPr/>
        </p:nvSpPr>
        <p:spPr>
          <a:xfrm>
            <a:off x="1279009" y="917823"/>
            <a:ext cx="5352136" cy="107721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1711"/>
              <a:buFont typeface="Calibri"/>
              <a:buNone/>
            </a:pPr>
            <a:r>
              <a:rPr lang="es-PE" sz="1400">
                <a:solidFill>
                  <a:schemeClr val="dk1"/>
                </a:solidFill>
                <a:latin typeface="Calibri"/>
                <a:ea typeface="Calibri"/>
                <a:cs typeface="Calibri"/>
                <a:sym typeface="Calibri"/>
              </a:rPr>
              <a:t>https://www.leadersummaries.com/ver-resumen/el-metodo-lean-startup</a:t>
            </a:r>
            <a:endParaRPr/>
          </a:p>
          <a:p>
            <a:pPr indent="0" lvl="0" marL="0" marR="0" rtl="0" algn="l">
              <a:spcBef>
                <a:spcPts val="0"/>
              </a:spcBef>
              <a:spcAft>
                <a:spcPts val="0"/>
              </a:spcAft>
              <a:buClr>
                <a:schemeClr val="dk1"/>
              </a:buClr>
              <a:buSzPts val="1711"/>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711"/>
              <a:buFont typeface="Calibri"/>
              <a:buNone/>
            </a:pPr>
            <a:r>
              <a:rPr lang="es-PE" sz="1400">
                <a:solidFill>
                  <a:schemeClr val="dk1"/>
                </a:solidFill>
                <a:latin typeface="Calibri"/>
                <a:ea typeface="Calibri"/>
                <a:cs typeface="Calibri"/>
                <a:sym typeface="Calibri"/>
              </a:rPr>
              <a:t>http://innokabi.com/metodo-lean-startup/</a:t>
            </a:r>
            <a:endParaRPr/>
          </a:p>
          <a:p>
            <a:pPr indent="0" lvl="0" marL="0" marR="0" rtl="0" algn="l">
              <a:spcBef>
                <a:spcPts val="0"/>
              </a:spcBef>
              <a:spcAft>
                <a:spcPts val="0"/>
              </a:spcAft>
              <a:buClr>
                <a:schemeClr val="dk1"/>
              </a:buClr>
              <a:buSzPts val="1711"/>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711"/>
              <a:buFont typeface="Calibri"/>
              <a:buNone/>
            </a:pPr>
            <a:r>
              <a:rPr lang="es-PE" sz="1400">
                <a:solidFill>
                  <a:schemeClr val="dk1"/>
                </a:solidFill>
                <a:latin typeface="Calibri"/>
                <a:ea typeface="Calibri"/>
                <a:cs typeface="Calibri"/>
                <a:sym typeface="Calibri"/>
              </a:rPr>
              <a:t>https://es.wikipedia.org/wiki/Lean_startup</a:t>
            </a:r>
            <a:endParaRPr/>
          </a:p>
        </p:txBody>
      </p:sp>
      <p:pic>
        <p:nvPicPr>
          <p:cNvPr id="286" name="Google Shape;286;p23"/>
          <p:cNvPicPr preferRelativeResize="0"/>
          <p:nvPr/>
        </p:nvPicPr>
        <p:blipFill rotWithShape="1">
          <a:blip r:embed="rId3">
            <a:alphaModFix/>
          </a:blip>
          <a:srcRect b="0" l="0" r="0" t="0"/>
          <a:stretch/>
        </p:blipFill>
        <p:spPr>
          <a:xfrm>
            <a:off x="1008064" y="970402"/>
            <a:ext cx="103867" cy="106967"/>
          </a:xfrm>
          <a:prstGeom prst="rect">
            <a:avLst/>
          </a:prstGeom>
          <a:noFill/>
          <a:ln>
            <a:noFill/>
          </a:ln>
        </p:spPr>
      </p:pic>
      <p:pic>
        <p:nvPicPr>
          <p:cNvPr id="287" name="Google Shape;287;p23"/>
          <p:cNvPicPr preferRelativeResize="0"/>
          <p:nvPr/>
        </p:nvPicPr>
        <p:blipFill rotWithShape="1">
          <a:blip r:embed="rId3">
            <a:alphaModFix/>
          </a:blip>
          <a:srcRect b="0" l="0" r="0" t="0"/>
          <a:stretch/>
        </p:blipFill>
        <p:spPr>
          <a:xfrm>
            <a:off x="1008064" y="1402948"/>
            <a:ext cx="103867" cy="106967"/>
          </a:xfrm>
          <a:prstGeom prst="rect">
            <a:avLst/>
          </a:prstGeom>
          <a:noFill/>
          <a:ln>
            <a:noFill/>
          </a:ln>
        </p:spPr>
      </p:pic>
      <p:sp>
        <p:nvSpPr>
          <p:cNvPr id="288" name="Google Shape;288;p2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9" name="Google Shape;289;p23"/>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pic>
        <p:nvPicPr>
          <p:cNvPr id="290" name="Google Shape;290;p23"/>
          <p:cNvPicPr preferRelativeResize="0"/>
          <p:nvPr/>
        </p:nvPicPr>
        <p:blipFill rotWithShape="1">
          <a:blip r:embed="rId3">
            <a:alphaModFix/>
          </a:blip>
          <a:srcRect b="0" l="0" r="0" t="0"/>
          <a:stretch/>
        </p:blipFill>
        <p:spPr>
          <a:xfrm>
            <a:off x="1008064" y="1835494"/>
            <a:ext cx="103867" cy="106967"/>
          </a:xfrm>
          <a:prstGeom prst="rect">
            <a:avLst/>
          </a:prstGeom>
          <a:noFill/>
          <a:ln>
            <a:noFill/>
          </a:ln>
        </p:spPr>
      </p:pic>
      <p:sp>
        <p:nvSpPr>
          <p:cNvPr id="291" name="Google Shape;291;p2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BIBLIOGRAFÍA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7" name="Google Shape;297;p24"/>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3"/>
          <p:cNvSpPr txBox="1"/>
          <p:nvPr/>
        </p:nvSpPr>
        <p:spPr>
          <a:xfrm>
            <a:off x="1282299" y="918372"/>
            <a:ext cx="5291222"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Con el método Lean Startup tendremos una herramienta más para la innovación en los negocios y podemos poner a prueba la solución que estamos trabajando para el proyecto final.</a:t>
            </a:r>
            <a:endParaRPr sz="1400">
              <a:solidFill>
                <a:schemeClr val="dk1"/>
              </a:solidFill>
              <a:latin typeface="Calibri"/>
              <a:ea typeface="Calibri"/>
              <a:cs typeface="Calibri"/>
              <a:sym typeface="Calibri"/>
            </a:endParaRPr>
          </a:p>
        </p:txBody>
      </p:sp>
      <p:pic>
        <p:nvPicPr>
          <p:cNvPr id="73" name="Google Shape;73;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4" name="Google Shape;74;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 name="Google Shape;75;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6" name="Google Shape;76;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INTRODUCCIÓN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4"/>
          <p:cNvSpPr txBox="1"/>
          <p:nvPr/>
        </p:nvSpPr>
        <p:spPr>
          <a:xfrm>
            <a:off x="1008064" y="3169972"/>
            <a:ext cx="312214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LA DEFINICIÓN </a:t>
            </a:r>
            <a:br>
              <a:rPr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DE STARTUP</a:t>
            </a:r>
            <a:endParaRPr/>
          </a:p>
        </p:txBody>
      </p:sp>
      <p:pic>
        <p:nvPicPr>
          <p:cNvPr id="85" name="Google Shape;85;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nvSpPr>
        <p:spPr>
          <a:xfrm>
            <a:off x="2211769" y="2277499"/>
            <a:ext cx="3243810" cy="88639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600">
                <a:solidFill>
                  <a:schemeClr val="dk1"/>
                </a:solidFill>
                <a:latin typeface="Arial"/>
                <a:ea typeface="Arial"/>
                <a:cs typeface="Arial"/>
                <a:sym typeface="Arial"/>
              </a:rPr>
              <a:t>¿QUÉ ES UNA </a:t>
            </a:r>
            <a:r>
              <a:rPr b="1" lang="es-PE" sz="3600">
                <a:solidFill>
                  <a:srgbClr val="8EC640"/>
                </a:solidFill>
                <a:latin typeface="Arial"/>
                <a:ea typeface="Arial"/>
                <a:cs typeface="Arial"/>
                <a:sym typeface="Arial"/>
              </a:rPr>
              <a:t>STARTUP?</a:t>
            </a:r>
            <a:endParaRPr/>
          </a:p>
        </p:txBody>
      </p:sp>
      <p:pic>
        <p:nvPicPr>
          <p:cNvPr id="92" name="Google Shape;92;p5"/>
          <p:cNvPicPr preferRelativeResize="0"/>
          <p:nvPr/>
        </p:nvPicPr>
        <p:blipFill rotWithShape="1">
          <a:blip r:embed="rId3">
            <a:alphaModFix/>
          </a:blip>
          <a:srcRect b="0" l="0" r="0" t="0"/>
          <a:stretch/>
        </p:blipFill>
        <p:spPr>
          <a:xfrm>
            <a:off x="1401076" y="2441396"/>
            <a:ext cx="329184" cy="541782"/>
          </a:xfrm>
          <a:prstGeom prst="rect">
            <a:avLst/>
          </a:prstGeom>
          <a:noFill/>
          <a:ln>
            <a:noFill/>
          </a:ln>
        </p:spPr>
      </p:pic>
      <p:pic>
        <p:nvPicPr>
          <p:cNvPr id="93" name="Google Shape;93;p5"/>
          <p:cNvPicPr preferRelativeResize="0"/>
          <p:nvPr/>
        </p:nvPicPr>
        <p:blipFill rotWithShape="1">
          <a:blip r:embed="rId4">
            <a:alphaModFix/>
          </a:blip>
          <a:srcRect b="0" l="0" r="0" t="0"/>
          <a:stretch/>
        </p:blipFill>
        <p:spPr>
          <a:xfrm>
            <a:off x="646891" y="2149609"/>
            <a:ext cx="1222115" cy="1204625"/>
          </a:xfrm>
          <a:prstGeom prst="rect">
            <a:avLst/>
          </a:prstGeom>
          <a:noFill/>
          <a:ln>
            <a:noFill/>
          </a:ln>
        </p:spPr>
      </p:pic>
      <p:pic>
        <p:nvPicPr>
          <p:cNvPr id="94" name="Google Shape;94;p5"/>
          <p:cNvPicPr preferRelativeResize="0"/>
          <p:nvPr/>
        </p:nvPicPr>
        <p:blipFill rotWithShape="1">
          <a:blip r:embed="rId5">
            <a:alphaModFix/>
          </a:blip>
          <a:srcRect b="9477" l="0" r="3905" t="0"/>
          <a:stretch/>
        </p:blipFill>
        <p:spPr>
          <a:xfrm>
            <a:off x="5040117" y="1083667"/>
            <a:ext cx="3635571" cy="41503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nvSpPr>
        <p:spPr>
          <a:xfrm>
            <a:off x="508768" y="918068"/>
            <a:ext cx="7885219" cy="15542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¿QUÉ ES UNA STARTUP?</a:t>
            </a:r>
            <a:endParaRPr/>
          </a:p>
          <a:p>
            <a:pPr indent="-180975" lvl="0" marL="180975"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Una startup </a:t>
            </a:r>
            <a:r>
              <a:rPr b="1" lang="es-PE" sz="1600">
                <a:solidFill>
                  <a:schemeClr val="dk1"/>
                </a:solidFill>
                <a:latin typeface="Calibri"/>
                <a:ea typeface="Calibri"/>
                <a:cs typeface="Calibri"/>
                <a:sym typeface="Calibri"/>
              </a:rPr>
              <a:t>podría definirse como una empresa de nueva creación que presenta unas grandes posibilidades de crecimiento y, en ocasiones, un modelo de negocio escalable.</a:t>
            </a:r>
            <a:endParaRPr/>
          </a:p>
          <a:p>
            <a:pPr indent="-79375" lvl="0" marL="180975"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Su nombre viene del inglés start up, es decir </a:t>
            </a:r>
            <a:r>
              <a:rPr b="1" lang="es-PE" sz="1600">
                <a:solidFill>
                  <a:schemeClr val="dk1"/>
                </a:solidFill>
                <a:latin typeface="Calibri"/>
                <a:ea typeface="Calibri"/>
                <a:cs typeface="Calibri"/>
                <a:sym typeface="Calibri"/>
              </a:rPr>
              <a:t>emprender, comenzar algo o poner en marcha</a:t>
            </a:r>
            <a:r>
              <a:rPr lang="es-PE"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01" name="Google Shape;101;p6"/>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DEFINICIÓN DE STARTUP</a:t>
            </a:r>
            <a:endParaRPr/>
          </a:p>
        </p:txBody>
      </p:sp>
      <p:pic>
        <p:nvPicPr>
          <p:cNvPr id="102" name="Google Shape;102;p6"/>
          <p:cNvPicPr preferRelativeResize="0"/>
          <p:nvPr/>
        </p:nvPicPr>
        <p:blipFill rotWithShape="1">
          <a:blip r:embed="rId3">
            <a:alphaModFix/>
          </a:blip>
          <a:srcRect b="0" l="0" r="0" t="0"/>
          <a:stretch/>
        </p:blipFill>
        <p:spPr>
          <a:xfrm>
            <a:off x="1946953" y="2472340"/>
            <a:ext cx="5250094" cy="2734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nvSpPr>
        <p:spPr>
          <a:xfrm>
            <a:off x="503238" y="925999"/>
            <a:ext cx="7726362" cy="1231106"/>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Una Startup es una </a:t>
            </a:r>
            <a:r>
              <a:rPr b="1" lang="es-PE" sz="1600">
                <a:solidFill>
                  <a:schemeClr val="dk1"/>
                </a:solidFill>
                <a:latin typeface="Calibri"/>
                <a:ea typeface="Calibri"/>
                <a:cs typeface="Calibri"/>
                <a:sym typeface="Calibri"/>
              </a:rPr>
              <a:t>organización humana con gran capacidad de cambio, que desarrolla productos o servicios, de gran innovación. </a:t>
            </a:r>
            <a:endParaRPr/>
          </a:p>
          <a:p>
            <a:pPr indent="-79375" lvl="0" marL="180975"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la mayoría de casos se encuentra ligada a la tecnología.</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09" name="Google Shape;109;p7"/>
          <p:cNvSpPr/>
          <p:nvPr/>
        </p:nvSpPr>
        <p:spPr>
          <a:xfrm>
            <a:off x="503237" y="361447"/>
            <a:ext cx="3236006"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s-PE" sz="1000">
                <a:solidFill>
                  <a:srgbClr val="7F7F7F"/>
                </a:solidFill>
                <a:latin typeface="Calibri"/>
                <a:ea typeface="Calibri"/>
                <a:cs typeface="Calibri"/>
                <a:sym typeface="Calibri"/>
              </a:rPr>
              <a:t>+</a:t>
            </a:r>
            <a:r>
              <a:rPr b="1" lang="es-PE" sz="1000">
                <a:solidFill>
                  <a:srgbClr val="A5A5A5"/>
                </a:solidFill>
                <a:latin typeface="Calibri"/>
                <a:ea typeface="Calibri"/>
                <a:cs typeface="Calibri"/>
                <a:sym typeface="Calibri"/>
              </a:rPr>
              <a:t> </a:t>
            </a:r>
            <a:r>
              <a:rPr lang="es-PE" sz="1000">
                <a:solidFill>
                  <a:srgbClr val="A5A5A5"/>
                </a:solidFill>
                <a:latin typeface="Calibri"/>
                <a:ea typeface="Calibri"/>
                <a:cs typeface="Calibri"/>
                <a:sym typeface="Calibri"/>
              </a:rPr>
              <a:t>LA DEFINICIÓN DE STARTUP</a:t>
            </a:r>
            <a:endParaRPr/>
          </a:p>
        </p:txBody>
      </p:sp>
      <p:pic>
        <p:nvPicPr>
          <p:cNvPr id="110" name="Google Shape;110;p7"/>
          <p:cNvPicPr preferRelativeResize="0"/>
          <p:nvPr/>
        </p:nvPicPr>
        <p:blipFill rotWithShape="1">
          <a:blip r:embed="rId3">
            <a:alphaModFix/>
          </a:blip>
          <a:srcRect b="0" l="0" r="0" t="0"/>
          <a:stretch/>
        </p:blipFill>
        <p:spPr>
          <a:xfrm>
            <a:off x="1946953" y="2472340"/>
            <a:ext cx="5250094" cy="2734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8"/>
          <p:cNvSpPr txBox="1"/>
          <p:nvPr/>
        </p:nvSpPr>
        <p:spPr>
          <a:xfrm>
            <a:off x="1008064" y="3169972"/>
            <a:ext cx="292693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EL MÉTODO </a:t>
            </a:r>
            <a:r>
              <a:rPr b="1" lang="es-PE" sz="2800">
                <a:solidFill>
                  <a:schemeClr val="lt1"/>
                </a:solidFill>
                <a:latin typeface="Arial"/>
                <a:ea typeface="Arial"/>
                <a:cs typeface="Arial"/>
                <a:sym typeface="Arial"/>
              </a:rPr>
              <a:t>LEAN STARTUP</a:t>
            </a:r>
            <a:endParaRPr/>
          </a:p>
        </p:txBody>
      </p:sp>
      <p:pic>
        <p:nvPicPr>
          <p:cNvPr id="118" name="Google Shape;118;p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9"/>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125" name="Google Shape;125;p9"/>
          <p:cNvPicPr preferRelativeResize="0"/>
          <p:nvPr/>
        </p:nvPicPr>
        <p:blipFill rotWithShape="1">
          <a:blip r:embed="rId4">
            <a:alphaModFix/>
          </a:blip>
          <a:srcRect b="8983" l="0" r="0" t="6508"/>
          <a:stretch/>
        </p:blipFill>
        <p:spPr>
          <a:xfrm>
            <a:off x="1650044" y="1120655"/>
            <a:ext cx="5872021" cy="2791327"/>
          </a:xfrm>
          <a:prstGeom prst="roundRect">
            <a:avLst>
              <a:gd fmla="val 12618" name="adj"/>
            </a:avLst>
          </a:prstGeom>
          <a:noFill/>
          <a:ln>
            <a:noFill/>
          </a:ln>
        </p:spPr>
      </p:pic>
      <p:sp>
        <p:nvSpPr>
          <p:cNvPr id="126" name="Google Shape;126;p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127" name="Google Shape;127;p9"/>
          <p:cNvGrpSpPr/>
          <p:nvPr/>
        </p:nvGrpSpPr>
        <p:grpSpPr>
          <a:xfrm>
            <a:off x="514858" y="499074"/>
            <a:ext cx="131794" cy="132296"/>
            <a:chOff x="511902" y="912279"/>
            <a:chExt cx="281320" cy="282391"/>
          </a:xfrm>
        </p:grpSpPr>
        <p:sp>
          <p:nvSpPr>
            <p:cNvPr id="128" name="Google Shape;128;p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9" name="Google Shape;129;p9"/>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sp>
        <p:nvSpPr>
          <p:cNvPr id="130" name="Google Shape;130;p9"/>
          <p:cNvSpPr txBox="1"/>
          <p:nvPr/>
        </p:nvSpPr>
        <p:spPr>
          <a:xfrm>
            <a:off x="1499337" y="4371232"/>
            <a:ext cx="6001500" cy="454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a:solidFill>
                  <a:schemeClr val="dk1"/>
                </a:solidFill>
                <a:latin typeface="Calibri"/>
                <a:ea typeface="Calibri"/>
                <a:cs typeface="Calibri"/>
                <a:sym typeface="Calibri"/>
              </a:rPr>
              <a:t>MÉTODO</a:t>
            </a:r>
            <a:r>
              <a:rPr b="1" lang="es-PE" sz="1400">
                <a:solidFill>
                  <a:schemeClr val="dk1"/>
                </a:solidFill>
                <a:latin typeface="Calibri"/>
                <a:ea typeface="Calibri"/>
                <a:cs typeface="Calibri"/>
                <a:sym typeface="Calibri"/>
              </a:rPr>
              <a:t> LEAN STARTUP EN 2 MINUTOS</a:t>
            </a:r>
            <a:endParaRPr/>
          </a:p>
          <a:p>
            <a:pPr indent="0" lvl="0" marL="222250" marR="0" rtl="0" algn="l">
              <a:spcBef>
                <a:spcPts val="600"/>
              </a:spcBef>
              <a:spcAft>
                <a:spcPts val="0"/>
              </a:spcAft>
              <a:buNone/>
            </a:pPr>
            <a:r>
              <a:rPr lang="es-PE" sz="1050">
                <a:solidFill>
                  <a:srgbClr val="A5A5A5"/>
                </a:solidFill>
                <a:latin typeface="Calibri"/>
                <a:ea typeface="Calibri"/>
                <a:cs typeface="Calibri"/>
                <a:sym typeface="Calibri"/>
              </a:rPr>
              <a:t>https://www.youtube.com/watch?v=l9ET1WqRvSQ</a:t>
            </a:r>
            <a:endParaRPr sz="1050">
              <a:solidFill>
                <a:srgbClr val="A5A5A5"/>
              </a:solidFill>
              <a:latin typeface="Calibri"/>
              <a:ea typeface="Calibri"/>
              <a:cs typeface="Calibri"/>
              <a:sym typeface="Calibri"/>
            </a:endParaRPr>
          </a:p>
        </p:txBody>
      </p:sp>
      <p:pic>
        <p:nvPicPr>
          <p:cNvPr id="131" name="Google Shape;131;p9"/>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